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57" r:id="rId5"/>
    <p:sldId id="276" r:id="rId6"/>
    <p:sldId id="338" r:id="rId7"/>
    <p:sldId id="313" r:id="rId8"/>
    <p:sldId id="322" r:id="rId9"/>
    <p:sldId id="369" r:id="rId10"/>
    <p:sldId id="361" r:id="rId11"/>
    <p:sldId id="364" r:id="rId12"/>
    <p:sldId id="363" r:id="rId13"/>
    <p:sldId id="365" r:id="rId14"/>
    <p:sldId id="312" r:id="rId15"/>
    <p:sldId id="354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Fadyen, Heidi G" initials="MHG" lastIdx="2" clrIdx="0">
    <p:extLst>
      <p:ext uri="{19B8F6BF-5375-455C-9EA6-DF929625EA0E}">
        <p15:presenceInfo xmlns:p15="http://schemas.microsoft.com/office/powerpoint/2012/main" userId="S::hei48772@fairview.org::ce4f2885-5ca0-4bd9-bda0-60ab5e0bf48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2E426B"/>
    <a:srgbClr val="54698A"/>
    <a:srgbClr val="AAB3C4"/>
    <a:srgbClr val="818EA8"/>
    <a:srgbClr val="D4D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5" autoAdjust="0"/>
    <p:restoredTop sz="82844" autoAdjust="0"/>
  </p:normalViewPr>
  <p:slideViewPr>
    <p:cSldViewPr snapToGrid="0" snapToObjects="1">
      <p:cViewPr varScale="1">
        <p:scale>
          <a:sx n="63" d="100"/>
          <a:sy n="63" d="100"/>
        </p:scale>
        <p:origin x="84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7F7B1A-DC88-4BA3-9B5E-36AFD93DD91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ED7BC19-08D1-4892-8014-F010946CE213}">
      <dgm:prSet/>
      <dgm:spPr/>
      <dgm:t>
        <a:bodyPr/>
        <a:lstStyle/>
        <a:p>
          <a:r>
            <a:rPr lang="en-US" b="0" i="0">
              <a:latin typeface="Helvetica" panose="020B0604020202020204" pitchFamily="34" charset="0"/>
              <a:cs typeface="Helvetica" panose="020B0604020202020204" pitchFamily="34" charset="0"/>
            </a:rPr>
            <a:t>Apply best practices of accountability to the way we lead, to hold ourselves and our team members accountable.</a:t>
          </a:r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FE7DD398-FA4D-487F-939B-B42EE5C63372}" type="parTrans" cxnId="{79E20CC4-01A7-45C9-90CA-352CA2560CD1}">
      <dgm:prSet/>
      <dgm:spPr/>
      <dgm:t>
        <a:bodyPr/>
        <a:lstStyle/>
        <a:p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9B11F2A7-F5FB-4B6F-9607-50F9596ED3F5}" type="sibTrans" cxnId="{79E20CC4-01A7-45C9-90CA-352CA2560CD1}">
      <dgm:prSet/>
      <dgm:spPr/>
      <dgm:t>
        <a:bodyPr/>
        <a:lstStyle/>
        <a:p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3448ADAE-B57F-4924-8141-BBA7B473055F}">
      <dgm:prSet/>
      <dgm:spPr/>
      <dgm:t>
        <a:bodyPr/>
        <a:lstStyle/>
        <a:p>
          <a:r>
            <a:rPr lang="en-US" b="0" i="0">
              <a:latin typeface="Helvetica" panose="020B0604020202020204" pitchFamily="34" charset="0"/>
              <a:cs typeface="Helvetica" panose="020B0604020202020204" pitchFamily="34" charset="0"/>
            </a:rPr>
            <a:t>Norm on what accountability means for our team.</a:t>
          </a:r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C662D6D8-E129-450B-BA48-BFEC6D53D6A2}" type="parTrans" cxnId="{BB67A7D6-D620-4F95-9901-A9F913D5F8D8}">
      <dgm:prSet/>
      <dgm:spPr/>
      <dgm:t>
        <a:bodyPr/>
        <a:lstStyle/>
        <a:p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EE3FEC0E-323A-4DF7-B594-2673AC6BE60B}" type="sibTrans" cxnId="{BB67A7D6-D620-4F95-9901-A9F913D5F8D8}">
      <dgm:prSet/>
      <dgm:spPr/>
      <dgm:t>
        <a:bodyPr/>
        <a:lstStyle/>
        <a:p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5D7666CF-9E2F-4D03-840B-5B1E532C2D0E}">
      <dgm:prSet/>
      <dgm:spPr/>
      <dgm:t>
        <a:bodyPr/>
        <a:lstStyle/>
        <a:p>
          <a:r>
            <a:rPr lang="en-US" b="0" i="0">
              <a:latin typeface="Helvetica" panose="020B0604020202020204" pitchFamily="34" charset="0"/>
              <a:cs typeface="Helvetica" panose="020B0604020202020204" pitchFamily="34" charset="0"/>
            </a:rPr>
            <a:t>Identify and discuss key actions that build accountability on teams. </a:t>
          </a:r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0A0F55BA-E923-4661-AF9B-AB3985423CE3}" type="parTrans" cxnId="{9A77182A-74E4-4FBD-B0AC-22372815F2D4}">
      <dgm:prSet/>
      <dgm:spPr/>
      <dgm:t>
        <a:bodyPr/>
        <a:lstStyle/>
        <a:p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A138A996-F54E-48FE-A318-8C0AB5682FAA}" type="sibTrans" cxnId="{9A77182A-74E4-4FBD-B0AC-22372815F2D4}">
      <dgm:prSet/>
      <dgm:spPr/>
      <dgm:t>
        <a:bodyPr/>
        <a:lstStyle/>
        <a:p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8569B8A7-D1A6-4620-A4B2-9415760F58FF}">
      <dgm:prSet/>
      <dgm:spPr/>
      <dgm:t>
        <a:bodyPr/>
        <a:lstStyle/>
        <a:p>
          <a:r>
            <a:rPr lang="en-US" b="0" i="0">
              <a:latin typeface="Helvetica" panose="020B0604020202020204" pitchFamily="34" charset="0"/>
              <a:cs typeface="Helvetica" panose="020B0604020202020204" pitchFamily="34" charset="0"/>
            </a:rPr>
            <a:t>Commit to an action plan that builds trust and supports leadership accountability.</a:t>
          </a:r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5E20EF23-BD40-49D1-88CA-6CBB30A328E3}" type="parTrans" cxnId="{D3E19CD9-E3B8-4F24-85A7-9F1C168D2E44}">
      <dgm:prSet/>
      <dgm:spPr/>
      <dgm:t>
        <a:bodyPr/>
        <a:lstStyle/>
        <a:p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28060634-8C08-4C89-8B71-A759ED298FA5}" type="sibTrans" cxnId="{D3E19CD9-E3B8-4F24-85A7-9F1C168D2E44}">
      <dgm:prSet/>
      <dgm:spPr/>
      <dgm:t>
        <a:bodyPr/>
        <a:lstStyle/>
        <a:p>
          <a:endParaRPr lang="en-US">
            <a:latin typeface="Helvetica" panose="020B0604020202020204" pitchFamily="34" charset="0"/>
            <a:cs typeface="Helvetica" panose="020B0604020202020204" pitchFamily="34" charset="0"/>
          </a:endParaRPr>
        </a:p>
      </dgm:t>
    </dgm:pt>
    <dgm:pt modelId="{C89CAEEF-49FB-42C1-9046-0E456D6E78FE}" type="pres">
      <dgm:prSet presAssocID="{157F7B1A-DC88-4BA3-9B5E-36AFD93DD914}" presName="linear" presStyleCnt="0">
        <dgm:presLayoutVars>
          <dgm:animLvl val="lvl"/>
          <dgm:resizeHandles val="exact"/>
        </dgm:presLayoutVars>
      </dgm:prSet>
      <dgm:spPr/>
    </dgm:pt>
    <dgm:pt modelId="{10CF0924-0D77-4B67-B912-E95A7F6B7B61}" type="pres">
      <dgm:prSet presAssocID="{0ED7BC19-08D1-4892-8014-F010946CE21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5D43635-E2EA-48B8-87FE-A6B5B422B76C}" type="pres">
      <dgm:prSet presAssocID="{9B11F2A7-F5FB-4B6F-9607-50F9596ED3F5}" presName="spacer" presStyleCnt="0"/>
      <dgm:spPr/>
    </dgm:pt>
    <dgm:pt modelId="{093D979A-5E4D-462E-9D5C-288B7A19F7B1}" type="pres">
      <dgm:prSet presAssocID="{3448ADAE-B57F-4924-8141-BBA7B473055F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54A7389-AF65-471C-B95F-C685A580C7DA}" type="pres">
      <dgm:prSet presAssocID="{EE3FEC0E-323A-4DF7-B594-2673AC6BE60B}" presName="spacer" presStyleCnt="0"/>
      <dgm:spPr/>
    </dgm:pt>
    <dgm:pt modelId="{621A098D-B7C0-4CFE-BFEB-5EC55110A091}" type="pres">
      <dgm:prSet presAssocID="{5D7666CF-9E2F-4D03-840B-5B1E532C2D0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AD9E54A-67B9-4CA0-BA66-843698B68E7A}" type="pres">
      <dgm:prSet presAssocID="{A138A996-F54E-48FE-A318-8C0AB5682FAA}" presName="spacer" presStyleCnt="0"/>
      <dgm:spPr/>
    </dgm:pt>
    <dgm:pt modelId="{AD8475BE-1176-4117-9E14-189B463FB6F6}" type="pres">
      <dgm:prSet presAssocID="{8569B8A7-D1A6-4620-A4B2-9415760F58F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9A77182A-74E4-4FBD-B0AC-22372815F2D4}" srcId="{157F7B1A-DC88-4BA3-9B5E-36AFD93DD914}" destId="{5D7666CF-9E2F-4D03-840B-5B1E532C2D0E}" srcOrd="2" destOrd="0" parTransId="{0A0F55BA-E923-4661-AF9B-AB3985423CE3}" sibTransId="{A138A996-F54E-48FE-A318-8C0AB5682FAA}"/>
    <dgm:cxn modelId="{977B683A-21FA-4D75-928D-9BCF43863892}" type="presOf" srcId="{5D7666CF-9E2F-4D03-840B-5B1E532C2D0E}" destId="{621A098D-B7C0-4CFE-BFEB-5EC55110A091}" srcOrd="0" destOrd="0" presId="urn:microsoft.com/office/officeart/2005/8/layout/vList2"/>
    <dgm:cxn modelId="{45052061-35D3-48E8-BE53-006BD5180248}" type="presOf" srcId="{3448ADAE-B57F-4924-8141-BBA7B473055F}" destId="{093D979A-5E4D-462E-9D5C-288B7A19F7B1}" srcOrd="0" destOrd="0" presId="urn:microsoft.com/office/officeart/2005/8/layout/vList2"/>
    <dgm:cxn modelId="{32B63168-E196-4CE4-B242-2BE9B83A2AB6}" type="presOf" srcId="{8569B8A7-D1A6-4620-A4B2-9415760F58FF}" destId="{AD8475BE-1176-4117-9E14-189B463FB6F6}" srcOrd="0" destOrd="0" presId="urn:microsoft.com/office/officeart/2005/8/layout/vList2"/>
    <dgm:cxn modelId="{B2361570-ED9D-49A6-A393-4656CFE0C59A}" type="presOf" srcId="{157F7B1A-DC88-4BA3-9B5E-36AFD93DD914}" destId="{C89CAEEF-49FB-42C1-9046-0E456D6E78FE}" srcOrd="0" destOrd="0" presId="urn:microsoft.com/office/officeart/2005/8/layout/vList2"/>
    <dgm:cxn modelId="{79E20CC4-01A7-45C9-90CA-352CA2560CD1}" srcId="{157F7B1A-DC88-4BA3-9B5E-36AFD93DD914}" destId="{0ED7BC19-08D1-4892-8014-F010946CE213}" srcOrd="0" destOrd="0" parTransId="{FE7DD398-FA4D-487F-939B-B42EE5C63372}" sibTransId="{9B11F2A7-F5FB-4B6F-9607-50F9596ED3F5}"/>
    <dgm:cxn modelId="{B43B3FD3-777B-461E-BCDB-971DF12F1258}" type="presOf" srcId="{0ED7BC19-08D1-4892-8014-F010946CE213}" destId="{10CF0924-0D77-4B67-B912-E95A7F6B7B61}" srcOrd="0" destOrd="0" presId="urn:microsoft.com/office/officeart/2005/8/layout/vList2"/>
    <dgm:cxn modelId="{BB67A7D6-D620-4F95-9901-A9F913D5F8D8}" srcId="{157F7B1A-DC88-4BA3-9B5E-36AFD93DD914}" destId="{3448ADAE-B57F-4924-8141-BBA7B473055F}" srcOrd="1" destOrd="0" parTransId="{C662D6D8-E129-450B-BA48-BFEC6D53D6A2}" sibTransId="{EE3FEC0E-323A-4DF7-B594-2673AC6BE60B}"/>
    <dgm:cxn modelId="{D3E19CD9-E3B8-4F24-85A7-9F1C168D2E44}" srcId="{157F7B1A-DC88-4BA3-9B5E-36AFD93DD914}" destId="{8569B8A7-D1A6-4620-A4B2-9415760F58FF}" srcOrd="3" destOrd="0" parTransId="{5E20EF23-BD40-49D1-88CA-6CBB30A328E3}" sibTransId="{28060634-8C08-4C89-8B71-A759ED298FA5}"/>
    <dgm:cxn modelId="{D2F12EBE-2271-45FE-BDEA-8362D6E14862}" type="presParOf" srcId="{C89CAEEF-49FB-42C1-9046-0E456D6E78FE}" destId="{10CF0924-0D77-4B67-B912-E95A7F6B7B61}" srcOrd="0" destOrd="0" presId="urn:microsoft.com/office/officeart/2005/8/layout/vList2"/>
    <dgm:cxn modelId="{1A539B6B-E891-4B0E-A4D9-66A848A40DB7}" type="presParOf" srcId="{C89CAEEF-49FB-42C1-9046-0E456D6E78FE}" destId="{35D43635-E2EA-48B8-87FE-A6B5B422B76C}" srcOrd="1" destOrd="0" presId="urn:microsoft.com/office/officeart/2005/8/layout/vList2"/>
    <dgm:cxn modelId="{770B800B-CF90-425C-B353-3CFE94E5DEBF}" type="presParOf" srcId="{C89CAEEF-49FB-42C1-9046-0E456D6E78FE}" destId="{093D979A-5E4D-462E-9D5C-288B7A19F7B1}" srcOrd="2" destOrd="0" presId="urn:microsoft.com/office/officeart/2005/8/layout/vList2"/>
    <dgm:cxn modelId="{0B2A8D3A-31EE-4E6F-A481-A16FEAB8E1FF}" type="presParOf" srcId="{C89CAEEF-49FB-42C1-9046-0E456D6E78FE}" destId="{954A7389-AF65-471C-B95F-C685A580C7DA}" srcOrd="3" destOrd="0" presId="urn:microsoft.com/office/officeart/2005/8/layout/vList2"/>
    <dgm:cxn modelId="{59BAF51D-6FE4-4A4A-AFCB-AD9CCA8403CC}" type="presParOf" srcId="{C89CAEEF-49FB-42C1-9046-0E456D6E78FE}" destId="{621A098D-B7C0-4CFE-BFEB-5EC55110A091}" srcOrd="4" destOrd="0" presId="urn:microsoft.com/office/officeart/2005/8/layout/vList2"/>
    <dgm:cxn modelId="{CA92400A-1C6D-4330-9CD3-ED8F849F02AF}" type="presParOf" srcId="{C89CAEEF-49FB-42C1-9046-0E456D6E78FE}" destId="{EAD9E54A-67B9-4CA0-BA66-843698B68E7A}" srcOrd="5" destOrd="0" presId="urn:microsoft.com/office/officeart/2005/8/layout/vList2"/>
    <dgm:cxn modelId="{4ED9A707-237C-4EC1-A7A6-B11C0DDCDB40}" type="presParOf" srcId="{C89CAEEF-49FB-42C1-9046-0E456D6E78FE}" destId="{AD8475BE-1176-4117-9E14-189B463FB6F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593072-B8CD-4D31-8FF4-F5E75FEE94C9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F0F7982F-8A4F-4D54-8C3D-C9754145413E}">
      <dgm:prSet/>
      <dgm:spPr/>
      <dgm:t>
        <a:bodyPr/>
        <a:lstStyle/>
        <a:p>
          <a:r>
            <a:rPr lang="en-US" dirty="0">
              <a:latin typeface="Helvetica" panose="020B0604020202020204" pitchFamily="34" charset="0"/>
              <a:cs typeface="Helvetica" panose="020B0604020202020204" pitchFamily="34" charset="0"/>
            </a:rPr>
            <a:t>What does accountability sound like? </a:t>
          </a:r>
        </a:p>
      </dgm:t>
    </dgm:pt>
    <dgm:pt modelId="{975C28B7-F970-40C7-B59E-A27AC2BEC7E2}" type="parTrans" cxnId="{245CFE4E-B9FA-4F9D-8EA8-01935833A1F9}">
      <dgm:prSet/>
      <dgm:spPr/>
      <dgm:t>
        <a:bodyPr/>
        <a:lstStyle/>
        <a:p>
          <a:endParaRPr lang="en-US"/>
        </a:p>
      </dgm:t>
    </dgm:pt>
    <dgm:pt modelId="{005D8576-C958-46C0-9DE4-F9ED85EA23BC}" type="sibTrans" cxnId="{245CFE4E-B9FA-4F9D-8EA8-01935833A1F9}">
      <dgm:prSet/>
      <dgm:spPr/>
      <dgm:t>
        <a:bodyPr/>
        <a:lstStyle/>
        <a:p>
          <a:endParaRPr lang="en-US"/>
        </a:p>
      </dgm:t>
    </dgm:pt>
    <dgm:pt modelId="{CD34928A-D7CA-442D-B743-E018682CE475}">
      <dgm:prSet/>
      <dgm:spPr/>
      <dgm:t>
        <a:bodyPr/>
        <a:lstStyle/>
        <a:p>
          <a:r>
            <a:rPr lang="en-US" dirty="0">
              <a:latin typeface="Helvetica" panose="020B0604020202020204" pitchFamily="34" charset="0"/>
              <a:cs typeface="Helvetica" panose="020B0604020202020204" pitchFamily="34" charset="0"/>
            </a:rPr>
            <a:t>What does accountability look like? </a:t>
          </a:r>
        </a:p>
      </dgm:t>
    </dgm:pt>
    <dgm:pt modelId="{BD5EF58D-778C-4709-B201-BEABB9868639}" type="parTrans" cxnId="{D8F7BABC-BF63-46CC-9629-32C787B088A3}">
      <dgm:prSet/>
      <dgm:spPr/>
      <dgm:t>
        <a:bodyPr/>
        <a:lstStyle/>
        <a:p>
          <a:endParaRPr lang="en-US"/>
        </a:p>
      </dgm:t>
    </dgm:pt>
    <dgm:pt modelId="{B11F6568-5206-409B-AE5F-E49B6649C5CD}" type="sibTrans" cxnId="{D8F7BABC-BF63-46CC-9629-32C787B088A3}">
      <dgm:prSet/>
      <dgm:spPr/>
      <dgm:t>
        <a:bodyPr/>
        <a:lstStyle/>
        <a:p>
          <a:endParaRPr lang="en-US"/>
        </a:p>
      </dgm:t>
    </dgm:pt>
    <dgm:pt modelId="{3BF7872A-17F2-45F5-A804-B3DFF7634035}" type="pres">
      <dgm:prSet presAssocID="{13593072-B8CD-4D31-8FF4-F5E75FEE94C9}" presName="diagram" presStyleCnt="0">
        <dgm:presLayoutVars>
          <dgm:dir/>
          <dgm:resizeHandles val="exact"/>
        </dgm:presLayoutVars>
      </dgm:prSet>
      <dgm:spPr/>
    </dgm:pt>
    <dgm:pt modelId="{B2AF7D63-9A39-4AFA-B77C-A3EDC5D1AD13}" type="pres">
      <dgm:prSet presAssocID="{F0F7982F-8A4F-4D54-8C3D-C9754145413E}" presName="node" presStyleLbl="node1" presStyleIdx="0" presStyleCnt="2">
        <dgm:presLayoutVars>
          <dgm:bulletEnabled val="1"/>
        </dgm:presLayoutVars>
      </dgm:prSet>
      <dgm:spPr/>
    </dgm:pt>
    <dgm:pt modelId="{9F751ACE-81B8-4EB8-BAA4-7C42F991DBCE}" type="pres">
      <dgm:prSet presAssocID="{005D8576-C958-46C0-9DE4-F9ED85EA23BC}" presName="sibTrans" presStyleCnt="0"/>
      <dgm:spPr/>
    </dgm:pt>
    <dgm:pt modelId="{2D4C7DF5-641A-4A6B-8293-9F7906DD1780}" type="pres">
      <dgm:prSet presAssocID="{CD34928A-D7CA-442D-B743-E018682CE475}" presName="node" presStyleLbl="node1" presStyleIdx="1" presStyleCnt="2" custLinFactNeighborX="35288" custLinFactNeighborY="-9070">
        <dgm:presLayoutVars>
          <dgm:bulletEnabled val="1"/>
        </dgm:presLayoutVars>
      </dgm:prSet>
      <dgm:spPr/>
    </dgm:pt>
  </dgm:ptLst>
  <dgm:cxnLst>
    <dgm:cxn modelId="{CD588D0E-9E58-4CC8-864B-C771D20707EB}" type="presOf" srcId="{F0F7982F-8A4F-4D54-8C3D-C9754145413E}" destId="{B2AF7D63-9A39-4AFA-B77C-A3EDC5D1AD13}" srcOrd="0" destOrd="0" presId="urn:microsoft.com/office/officeart/2005/8/layout/default"/>
    <dgm:cxn modelId="{245CFE4E-B9FA-4F9D-8EA8-01935833A1F9}" srcId="{13593072-B8CD-4D31-8FF4-F5E75FEE94C9}" destId="{F0F7982F-8A4F-4D54-8C3D-C9754145413E}" srcOrd="0" destOrd="0" parTransId="{975C28B7-F970-40C7-B59E-A27AC2BEC7E2}" sibTransId="{005D8576-C958-46C0-9DE4-F9ED85EA23BC}"/>
    <dgm:cxn modelId="{D8F7BABC-BF63-46CC-9629-32C787B088A3}" srcId="{13593072-B8CD-4D31-8FF4-F5E75FEE94C9}" destId="{CD34928A-D7CA-442D-B743-E018682CE475}" srcOrd="1" destOrd="0" parTransId="{BD5EF58D-778C-4709-B201-BEABB9868639}" sibTransId="{B11F6568-5206-409B-AE5F-E49B6649C5CD}"/>
    <dgm:cxn modelId="{74B777DD-DB6E-46BA-9931-37E7AA836F14}" type="presOf" srcId="{13593072-B8CD-4D31-8FF4-F5E75FEE94C9}" destId="{3BF7872A-17F2-45F5-A804-B3DFF7634035}" srcOrd="0" destOrd="0" presId="urn:microsoft.com/office/officeart/2005/8/layout/default"/>
    <dgm:cxn modelId="{5DAE6FE3-2687-4A4B-97F2-55D1F744B5C0}" type="presOf" srcId="{CD34928A-D7CA-442D-B743-E018682CE475}" destId="{2D4C7DF5-641A-4A6B-8293-9F7906DD1780}" srcOrd="0" destOrd="0" presId="urn:microsoft.com/office/officeart/2005/8/layout/default"/>
    <dgm:cxn modelId="{CA297F94-0983-4C70-897D-B451F5BBDC9E}" type="presParOf" srcId="{3BF7872A-17F2-45F5-A804-B3DFF7634035}" destId="{B2AF7D63-9A39-4AFA-B77C-A3EDC5D1AD13}" srcOrd="0" destOrd="0" presId="urn:microsoft.com/office/officeart/2005/8/layout/default"/>
    <dgm:cxn modelId="{62F57D27-24C7-41E1-A38E-79934FE29F3F}" type="presParOf" srcId="{3BF7872A-17F2-45F5-A804-B3DFF7634035}" destId="{9F751ACE-81B8-4EB8-BAA4-7C42F991DBCE}" srcOrd="1" destOrd="0" presId="urn:microsoft.com/office/officeart/2005/8/layout/default"/>
    <dgm:cxn modelId="{ACB3568B-D5BD-44FB-9EB2-079177BCE2C5}" type="presParOf" srcId="{3BF7872A-17F2-45F5-A804-B3DFF7634035}" destId="{2D4C7DF5-641A-4A6B-8293-9F7906DD1780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F0924-0D77-4B67-B912-E95A7F6B7B61}">
      <dsp:nvSpPr>
        <dsp:cNvPr id="0" name=""/>
        <dsp:cNvSpPr/>
      </dsp:nvSpPr>
      <dsp:spPr>
        <a:xfrm>
          <a:off x="0" y="55628"/>
          <a:ext cx="10956235" cy="10038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0" i="0" kern="1200">
              <a:latin typeface="Helvetica" panose="020B0604020202020204" pitchFamily="34" charset="0"/>
              <a:cs typeface="Helvetica" panose="020B0604020202020204" pitchFamily="34" charset="0"/>
            </a:rPr>
            <a:t>Apply best practices of accountability to the way we lead, to hold ourselves and our team members accountable.</a:t>
          </a:r>
          <a:endParaRPr lang="en-US" sz="2600" kern="1200">
            <a:latin typeface="Helvetica" panose="020B0604020202020204" pitchFamily="34" charset="0"/>
            <a:cs typeface="Helvetica" panose="020B0604020202020204" pitchFamily="34" charset="0"/>
          </a:endParaRPr>
        </a:p>
      </dsp:txBody>
      <dsp:txXfrm>
        <a:off x="49004" y="104632"/>
        <a:ext cx="10858227" cy="905852"/>
      </dsp:txXfrm>
    </dsp:sp>
    <dsp:sp modelId="{093D979A-5E4D-462E-9D5C-288B7A19F7B1}">
      <dsp:nvSpPr>
        <dsp:cNvPr id="0" name=""/>
        <dsp:cNvSpPr/>
      </dsp:nvSpPr>
      <dsp:spPr>
        <a:xfrm>
          <a:off x="0" y="1134369"/>
          <a:ext cx="10956235" cy="10038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0" i="0" kern="1200">
              <a:latin typeface="Helvetica" panose="020B0604020202020204" pitchFamily="34" charset="0"/>
              <a:cs typeface="Helvetica" panose="020B0604020202020204" pitchFamily="34" charset="0"/>
            </a:rPr>
            <a:t>Norm on what accountability means for our team.</a:t>
          </a:r>
          <a:endParaRPr lang="en-US" sz="2600" kern="1200">
            <a:latin typeface="Helvetica" panose="020B0604020202020204" pitchFamily="34" charset="0"/>
            <a:cs typeface="Helvetica" panose="020B0604020202020204" pitchFamily="34" charset="0"/>
          </a:endParaRPr>
        </a:p>
      </dsp:txBody>
      <dsp:txXfrm>
        <a:off x="49004" y="1183373"/>
        <a:ext cx="10858227" cy="905852"/>
      </dsp:txXfrm>
    </dsp:sp>
    <dsp:sp modelId="{621A098D-B7C0-4CFE-BFEB-5EC55110A091}">
      <dsp:nvSpPr>
        <dsp:cNvPr id="0" name=""/>
        <dsp:cNvSpPr/>
      </dsp:nvSpPr>
      <dsp:spPr>
        <a:xfrm>
          <a:off x="0" y="2213109"/>
          <a:ext cx="10956235" cy="10038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0" i="0" kern="1200">
              <a:latin typeface="Helvetica" panose="020B0604020202020204" pitchFamily="34" charset="0"/>
              <a:cs typeface="Helvetica" panose="020B0604020202020204" pitchFamily="34" charset="0"/>
            </a:rPr>
            <a:t>Identify and discuss key actions that build accountability on teams. </a:t>
          </a:r>
          <a:endParaRPr lang="en-US" sz="2600" kern="1200">
            <a:latin typeface="Helvetica" panose="020B0604020202020204" pitchFamily="34" charset="0"/>
            <a:cs typeface="Helvetica" panose="020B0604020202020204" pitchFamily="34" charset="0"/>
          </a:endParaRPr>
        </a:p>
      </dsp:txBody>
      <dsp:txXfrm>
        <a:off x="49004" y="2262113"/>
        <a:ext cx="10858227" cy="905852"/>
      </dsp:txXfrm>
    </dsp:sp>
    <dsp:sp modelId="{AD8475BE-1176-4117-9E14-189B463FB6F6}">
      <dsp:nvSpPr>
        <dsp:cNvPr id="0" name=""/>
        <dsp:cNvSpPr/>
      </dsp:nvSpPr>
      <dsp:spPr>
        <a:xfrm>
          <a:off x="0" y="3291849"/>
          <a:ext cx="10956235" cy="10038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0" i="0" kern="1200">
              <a:latin typeface="Helvetica" panose="020B0604020202020204" pitchFamily="34" charset="0"/>
              <a:cs typeface="Helvetica" panose="020B0604020202020204" pitchFamily="34" charset="0"/>
            </a:rPr>
            <a:t>Commit to an action plan that builds trust and supports leadership accountability.</a:t>
          </a:r>
          <a:endParaRPr lang="en-US" sz="2600" kern="1200">
            <a:latin typeface="Helvetica" panose="020B0604020202020204" pitchFamily="34" charset="0"/>
            <a:cs typeface="Helvetica" panose="020B0604020202020204" pitchFamily="34" charset="0"/>
          </a:endParaRPr>
        </a:p>
      </dsp:txBody>
      <dsp:txXfrm>
        <a:off x="49004" y="3340853"/>
        <a:ext cx="10858227" cy="9058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AF7D63-9A39-4AFA-B77C-A3EDC5D1AD13}">
      <dsp:nvSpPr>
        <dsp:cNvPr id="0" name=""/>
        <dsp:cNvSpPr/>
      </dsp:nvSpPr>
      <dsp:spPr>
        <a:xfrm>
          <a:off x="1272325" y="484"/>
          <a:ext cx="4203142" cy="252188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kern="1200" dirty="0">
              <a:latin typeface="Helvetica" panose="020B0604020202020204" pitchFamily="34" charset="0"/>
              <a:cs typeface="Helvetica" panose="020B0604020202020204" pitchFamily="34" charset="0"/>
            </a:rPr>
            <a:t>What does accountability sound like? </a:t>
          </a:r>
        </a:p>
      </dsp:txBody>
      <dsp:txXfrm>
        <a:off x="1272325" y="484"/>
        <a:ext cx="4203142" cy="2521885"/>
      </dsp:txXfrm>
    </dsp:sp>
    <dsp:sp modelId="{2D4C7DF5-641A-4A6B-8293-9F7906DD1780}">
      <dsp:nvSpPr>
        <dsp:cNvPr id="0" name=""/>
        <dsp:cNvSpPr/>
      </dsp:nvSpPr>
      <dsp:spPr>
        <a:xfrm>
          <a:off x="7168106" y="0"/>
          <a:ext cx="4203142" cy="252188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kern="1200" dirty="0">
              <a:latin typeface="Helvetica" panose="020B0604020202020204" pitchFamily="34" charset="0"/>
              <a:cs typeface="Helvetica" panose="020B0604020202020204" pitchFamily="34" charset="0"/>
            </a:rPr>
            <a:t>What does accountability look like? </a:t>
          </a:r>
        </a:p>
      </dsp:txBody>
      <dsp:txXfrm>
        <a:off x="7168106" y="0"/>
        <a:ext cx="4203142" cy="25218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FAE6B-72B2-6D44-8E81-B4E04345A2F1}" type="datetimeFigureOut">
              <a:rPr lang="en-US" smtClean="0"/>
              <a:t>3/11/2022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5FF94-E0B0-5542-BF5E-4E07D270CF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541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3EEEE-CE6B-6C4E-AD68-4886839633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74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5FF94-E0B0-5542-BF5E-4E07D270CFE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965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5FF94-E0B0-5542-BF5E-4E07D270CFE3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65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3EEEE-CE6B-6C4E-AD68-4886839633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88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5FF94-E0B0-5542-BF5E-4E07D270CFE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41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3EEEE-CE6B-6C4E-AD68-48868396338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9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Shape 999"/>
          <p:cNvSpPr txBox="1">
            <a:spLocks noGrp="1"/>
          </p:cNvSpPr>
          <p:nvPr>
            <p:ph type="body" idx="1"/>
          </p:nvPr>
        </p:nvSpPr>
        <p:spPr>
          <a:xfrm>
            <a:off x="914401" y="4344025"/>
            <a:ext cx="5029199" cy="411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r>
              <a:rPr lang="en-US" sz="1800" b="0" i="0" u="none" strike="noStrike" cap="none" baseline="0" dirty="0"/>
              <a:t>https://www.asme.org/career-education/articles/management-professional-practice/how-to-create-a-culture-of-accountability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 baseline="0" dirty="0"/>
          </a:p>
        </p:txBody>
      </p:sp>
      <p:sp>
        <p:nvSpPr>
          <p:cNvPr id="1000" name="Shape 100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3EEEE-CE6B-6C4E-AD68-4886839633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3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https://www.asme.org/career-education/articles/management-professional-practice/how-to-create-a-culture-of-accountability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3EEEE-CE6B-6C4E-AD68-48868396338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15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3EEEE-CE6B-6C4E-AD68-48868396338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71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5FF94-E0B0-5542-BF5E-4E07D270CFE3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870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22FD673-08B5-7240-A063-6DE01C8407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191EE5-F460-4C42-9EB6-751B258BE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1800" y="2235200"/>
            <a:ext cx="8610600" cy="261112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DF3F11-25B1-2243-9DB6-E36B61BC5A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1800" y="5161280"/>
            <a:ext cx="8610600" cy="1106998"/>
          </a:xfrm>
        </p:spPr>
        <p:txBody>
          <a:bodyPr/>
          <a:lstStyle>
            <a:lvl1pPr marL="0" indent="0" algn="l">
              <a:buNone/>
              <a:defRPr sz="2500" b="1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/ NAME / DATE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9066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 Slid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E546DD-C8AC-6F41-950A-8FF2213AAC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6316B6-2C73-3240-90D5-73A8FA1D1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365125"/>
            <a:ext cx="3335363" cy="19208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6FAE7-C13B-6645-8A6A-623DABE76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55F13D7-F935-894A-974E-F892FB1BAA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62628" y="4073040"/>
            <a:ext cx="3146893" cy="404192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rgbClr val="818EA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7CF4EB40-5BD1-9B46-AF19-048072AE2C6C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735705" y="2512598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rgbClr val="818EA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61F71B07-37AC-2D4E-8FBA-915D2749F3C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3206" y="4589256"/>
            <a:ext cx="3146425" cy="1404937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818EA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07223D38-7522-7F4A-8C79-B98FD9387B1A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602999" y="4079667"/>
            <a:ext cx="3146893" cy="404192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296807F7-0C35-494B-B47D-CB00A1D90C68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8876076" y="2519225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E6D506E8-5927-2C46-95AD-85CD637F803A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08949" y="4079667"/>
            <a:ext cx="3146893" cy="404192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3A4FE24B-9EA4-A14A-84F9-756A3E076065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4782026" y="2519225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0618A7B0-F8B0-794D-BD42-13CCC6B327E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16981" y="4589256"/>
            <a:ext cx="3146425" cy="1404937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2E426B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963A6F64-5DCD-DC4C-91C1-3789E23C2C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91152" y="4589256"/>
            <a:ext cx="3146425" cy="1404937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32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 Slid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77B4E8-2F2B-AD41-9120-F0386847C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6316B6-2C73-3240-90D5-73A8FA1D1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365125"/>
            <a:ext cx="4550552" cy="19208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6FAE7-C13B-6645-8A6A-623DABE76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E426B"/>
                </a:solidFill>
              </a:defRPr>
            </a:lvl1pPr>
          </a:lstStyle>
          <a:p>
            <a:fld id="{B9BF1031-1045-D74B-99D1-69DF7F9695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EC5A80F-5EBE-9943-9EFA-DE3BBF7B69F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50135" y="2136911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A0B2DCC-8396-B94D-8ECD-C130FF37A8C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26774" y="2478505"/>
            <a:ext cx="4562061" cy="3574425"/>
          </a:xfrm>
        </p:spPr>
        <p:txBody>
          <a:bodyPr/>
          <a:lstStyle>
            <a:lvl1pPr>
              <a:lnSpc>
                <a:spcPct val="100000"/>
              </a:lnSpc>
              <a:defRPr sz="18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4C5D76C-28F4-F34C-9E2B-3A0CCA071610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750135" y="576469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E3F7A009-1020-9C47-A959-1E36536B56FA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9185414" y="2136911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40F7104-7348-214E-A462-DB80FE107F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9185414" y="576469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2650DB40-A77F-2D48-8662-D2440B4373F8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5750135" y="5555972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E904A096-6402-944E-8C1B-D804BF714666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5750135" y="3995530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24095103-BA96-2842-B378-CC36288B77A0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9185414" y="5555972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7B6EB5C5-36B6-B14D-9CC5-4C3FC1F92471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9185414" y="3995530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423153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 Slide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2365275-0A19-2443-8521-561D0884F9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6FAE7-C13B-6645-8A6A-623DABE76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EC5A80F-5EBE-9943-9EFA-DE3BBF7B69F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95631" y="2136911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4C5D76C-28F4-F34C-9E2B-3A0CCA071610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4795631" y="576469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E3F7A009-1020-9C47-A959-1E36536B56FA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903541" y="2136911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40F7104-7348-214E-A462-DB80FE107F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8903541" y="576469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2650DB40-A77F-2D48-8662-D2440B4373F8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795631" y="5555972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E904A096-6402-944E-8C1B-D804BF714666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4795631" y="3995530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24095103-BA96-2842-B378-CC36288B77A0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8903541" y="5555972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7B6EB5C5-36B6-B14D-9CC5-4C3FC1F92471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8903541" y="3995530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80493D8-C5CB-1C41-B2BC-33C60D881F66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3021" y="2136911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9F12453E-620C-E346-A224-1C6D501B8396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53021" y="576469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B834BB65-DFDB-784F-98D4-68D5F34661A5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3021" y="5555972"/>
            <a:ext cx="2600738" cy="57647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E17F39CD-23F6-7C4D-8ECA-78E5ADBB516A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753021" y="3995530"/>
            <a:ext cx="2600738" cy="1441173"/>
          </a:xfrm>
        </p:spPr>
        <p:txBody>
          <a:bodyPr anchor="b">
            <a:normAutofit/>
          </a:bodyPr>
          <a:lstStyle>
            <a:lvl1pPr marL="0" indent="0" algn="ctr">
              <a:buNone/>
              <a:defRPr sz="90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303534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 Slide 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DD301C-629D-7D49-9750-D5E4059C69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6FAE7-C13B-6645-8A6A-623DABE76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CAC75F58-E112-8A4A-AAD4-EBF94743B1D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307490" y="2389883"/>
            <a:ext cx="3674399" cy="700258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1">
                <a:solidFill>
                  <a:srgbClr val="E8E8E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4006B0C2-608F-0B49-B9D7-D9BB4B387674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096000" y="1928854"/>
            <a:ext cx="1319784" cy="753386"/>
          </a:xfrm>
        </p:spPr>
        <p:txBody>
          <a:bodyPr anchor="ctr">
            <a:normAutofit/>
          </a:bodyPr>
          <a:lstStyle>
            <a:lvl1pPr marL="0" indent="0" algn="ctr">
              <a:buNone/>
              <a:defRPr sz="50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61BFE8CE-36D1-9741-982F-1C9BEE47AEE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95643" y="3109943"/>
            <a:ext cx="3673853" cy="1361473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1716D396-3CE9-BC4D-AEC0-F6E7E729D8A1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4770120" y="1928854"/>
            <a:ext cx="1319784" cy="753386"/>
          </a:xfrm>
        </p:spPr>
        <p:txBody>
          <a:bodyPr anchor="ctr">
            <a:normAutofit/>
          </a:bodyPr>
          <a:lstStyle>
            <a:lvl1pPr marL="0" indent="0" algn="ctr">
              <a:buNone/>
              <a:defRPr sz="50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106E55C6-DD84-8B4B-9797-F9C3340656C5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228637" y="2399772"/>
            <a:ext cx="3674399" cy="700258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1">
                <a:solidFill>
                  <a:srgbClr val="E8E8E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171563D8-8655-B841-AEAC-585EE663F4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16790" y="3109943"/>
            <a:ext cx="3673853" cy="1361473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0C65F952-6943-B542-B9AA-699532E7FE4D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6096000" y="4169134"/>
            <a:ext cx="1319784" cy="771674"/>
          </a:xfrm>
        </p:spPr>
        <p:txBody>
          <a:bodyPr anchor="ctr">
            <a:normAutofit/>
          </a:bodyPr>
          <a:lstStyle>
            <a:lvl1pPr marL="0" indent="0" algn="ctr">
              <a:buNone/>
              <a:defRPr sz="50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64A7405D-5813-4B45-8EA7-980BF4C3C982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4770120" y="4169134"/>
            <a:ext cx="1319784" cy="771674"/>
          </a:xfrm>
        </p:spPr>
        <p:txBody>
          <a:bodyPr anchor="ctr">
            <a:normAutofit/>
          </a:bodyPr>
          <a:lstStyle>
            <a:lvl1pPr marL="0" indent="0" algn="ctr">
              <a:buNone/>
              <a:defRPr sz="50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EB5A48BA-C240-7440-94AA-2E4DA094C28E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120896" y="3062710"/>
            <a:ext cx="1319784" cy="753386"/>
          </a:xfrm>
        </p:spPr>
        <p:txBody>
          <a:bodyPr anchor="ctr">
            <a:normAutofit/>
          </a:bodyPr>
          <a:lstStyle>
            <a:lvl1pPr marL="0" indent="0" algn="ctr">
              <a:buNone/>
              <a:defRPr sz="5000" b="1">
                <a:solidFill>
                  <a:srgbClr val="E8E8E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87119612-8C84-1441-900D-15ACE18C0AE0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736080" y="3062710"/>
            <a:ext cx="1319784" cy="753386"/>
          </a:xfrm>
        </p:spPr>
        <p:txBody>
          <a:bodyPr anchor="ctr">
            <a:normAutofit/>
          </a:bodyPr>
          <a:lstStyle>
            <a:lvl1pPr marL="0" indent="0" algn="ctr">
              <a:buNone/>
              <a:defRPr sz="5000" b="1">
                <a:solidFill>
                  <a:srgbClr val="E8E8E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787646EF-3BD6-7949-A450-693727045C34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2361871" y="5195212"/>
            <a:ext cx="3566690" cy="593829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E61900A0-EC84-5A4F-913B-3DA20B25AE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350008" y="5808868"/>
            <a:ext cx="3566160" cy="530603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FC6BFBBA-9027-7046-B730-5BD93547CB95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6286667" y="5195212"/>
            <a:ext cx="3566690" cy="593829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EE194924-A054-9647-86B2-EBFFE2FBB82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74820" y="5808868"/>
            <a:ext cx="3566160" cy="530603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092B3AFA-ACC5-1548-8DBC-FEF0D2BAE794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2361871" y="168898"/>
            <a:ext cx="3566690" cy="593829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F81C5F55-7F74-C742-A311-5C397F0DC4F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350008" y="782554"/>
            <a:ext cx="3566160" cy="530603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F8903F6E-0798-C74C-AE81-7F422E6B3B30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6286667" y="168898"/>
            <a:ext cx="3566690" cy="593829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1">
                <a:solidFill>
                  <a:srgbClr val="2E42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Stat info style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79246401-51F9-534E-8964-83314E21D33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74820" y="782554"/>
            <a:ext cx="3566160" cy="530603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426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hoto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92E316-1B9A-874B-992D-87A7E19C14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AB602-71A9-CF4B-9393-085EFE7B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6F909E0-37BB-F84F-A96A-4EC2E676A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681037"/>
            <a:ext cx="5284746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E617EFB-12A6-A741-87B5-0CACF3A9C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774" y="2371725"/>
            <a:ext cx="5284746" cy="380523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6BE52F-DC4C-B243-9580-A6A1DD85A6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75438" y="680719"/>
            <a:ext cx="4999037" cy="54962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74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hoto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CA78525-D663-734E-9FCA-9F55BCDAFD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AB602-71A9-CF4B-9393-085EFE7B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6BE52F-DC4C-B243-9580-A6A1DD85A6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75438" y="690879"/>
            <a:ext cx="4999037" cy="54860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2AB08A-8231-FB4B-A387-3FF55E781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681037"/>
            <a:ext cx="5284746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42DDCBD-74E8-E54F-8A05-947ACB99F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774" y="2371725"/>
            <a:ext cx="5284746" cy="380523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586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AC16AA-9216-9341-AD54-F950438082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AB602-71A9-CF4B-9393-085EFE7B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788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4D7B57-F67E-1D45-B45C-2860946486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AB602-71A9-CF4B-9393-085EFE7B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8353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B79420-1116-4A44-A6FA-E68CF9381F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AB602-71A9-CF4B-9393-085EFE7B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9855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02D2B62-0FBA-4654-B6B1-3E6B0C6E53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AB602-71A9-CF4B-9393-085EFE7B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9959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/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3A8006-A602-C94E-9271-C9C29D76AF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04AEB6-034D-1A4E-89D1-E61F01C23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5851" y="2303670"/>
            <a:ext cx="5009324" cy="2027583"/>
          </a:xfrm>
        </p:spPr>
        <p:txBody>
          <a:bodyPr anchor="b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CDA114-C454-A54F-97A3-BBEABD5CC31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575850" y="4420705"/>
            <a:ext cx="5009325" cy="1033669"/>
          </a:xfrm>
        </p:spPr>
        <p:txBody>
          <a:bodyPr/>
          <a:lstStyle>
            <a:lvl1pPr marL="0" indent="0" algn="ctr">
              <a:buNone/>
              <a:defRPr sz="2400" b="1" cap="all" baseline="0">
                <a:solidFill>
                  <a:srgbClr val="2E426B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F16C299-0971-5C42-8F74-4F128FB05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71249" y="6411595"/>
            <a:ext cx="649357" cy="365125"/>
          </a:xfrm>
        </p:spPr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1173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42C89B-630E-8A45-A482-2B3F784124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A3E476-A68C-CD45-B57F-A3B18DB229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700" y="1246982"/>
            <a:ext cx="10642600" cy="4364036"/>
          </a:xfrm>
        </p:spPr>
        <p:txBody>
          <a:bodyPr/>
          <a:lstStyle>
            <a:lvl1pPr algn="ctr">
              <a:defRPr>
                <a:solidFill>
                  <a:srgbClr val="E8E8E8"/>
                </a:solidFill>
              </a:defRPr>
            </a:lvl1pPr>
          </a:lstStyle>
          <a:p>
            <a:r>
              <a:rPr lang="en-US" dirty="0"/>
              <a:t>“Quote content here.”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9FD5B05-5FCB-3244-9D7D-9CF82551993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55240" y="5865967"/>
            <a:ext cx="4562060" cy="737083"/>
          </a:xfrm>
        </p:spPr>
        <p:txBody>
          <a:bodyPr anchor="t"/>
          <a:lstStyle>
            <a:lvl1pPr marL="0" indent="0" algn="r">
              <a:buNone/>
              <a:defRPr sz="2000" b="1" cap="all" baseline="0">
                <a:solidFill>
                  <a:srgbClr val="AAB3C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– Attribution here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063B6A0-EBFC-AD4C-BA7B-5B91E2213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71249" y="6411595"/>
            <a:ext cx="649357" cy="365125"/>
          </a:xfrm>
        </p:spPr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409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/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2B7267-C845-BE4B-A1BE-916B492E7D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191EE5-F460-4C42-9EB6-751B258BE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01440" y="2509520"/>
            <a:ext cx="4368800" cy="1584960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DF3F11-25B1-2243-9DB6-E36B61BC5A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01440" y="4541520"/>
            <a:ext cx="4368800" cy="964758"/>
          </a:xfrm>
        </p:spPr>
        <p:txBody>
          <a:bodyPr/>
          <a:lstStyle>
            <a:lvl1pPr marL="0" indent="0" algn="ctr">
              <a:buNone/>
              <a:defRPr sz="2000" b="1" cap="all" baseline="0">
                <a:solidFill>
                  <a:srgbClr val="818EA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CONTACT/OTHER INFO</a:t>
            </a:r>
          </a:p>
        </p:txBody>
      </p:sp>
    </p:spTree>
    <p:extLst>
      <p:ext uri="{BB962C8B-B14F-4D97-AF65-F5344CB8AC3E}">
        <p14:creationId xmlns:p14="http://schemas.microsoft.com/office/powerpoint/2010/main" val="5571807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899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255596"/>
            <a:ext cx="8083296" cy="2953188"/>
          </a:xfrm>
        </p:spPr>
        <p:txBody>
          <a:bodyPr>
            <a:noAutofit/>
          </a:bodyPr>
          <a:lstStyle>
            <a:lvl1pPr>
              <a:lnSpc>
                <a:spcPts val="4800"/>
              </a:lnSpc>
              <a:defRPr sz="45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 descr="FV_Brand_W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7073" y="6147765"/>
            <a:ext cx="1828800" cy="237250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>
            <a:off x="9637074" y="5661668"/>
            <a:ext cx="2554927" cy="0"/>
          </a:xfrm>
          <a:prstGeom prst="line">
            <a:avLst/>
          </a:prstGeom>
          <a:ln w="12700">
            <a:solidFill>
              <a:schemeClr val="bg2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14400" y="1600200"/>
            <a:ext cx="609600" cy="0"/>
          </a:xfrm>
          <a:prstGeom prst="line">
            <a:avLst/>
          </a:prstGeom>
          <a:ln w="12700">
            <a:solidFill>
              <a:schemeClr val="bg2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85800"/>
            <a:ext cx="4267200" cy="914400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300"/>
              </a:spcBef>
              <a:buNone/>
              <a:defRPr sz="2000" b="1">
                <a:solidFill>
                  <a:srgbClr val="B2DBDD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292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"/>
            <a:ext cx="12192000" cy="1143000"/>
          </a:xfrm>
          <a:prstGeom prst="rect">
            <a:avLst/>
          </a:prstGeom>
          <a:solidFill>
            <a:srgbClr val="00899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58812"/>
            <a:ext cx="10363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>
          <a:xfrm>
            <a:off x="914400" y="1370526"/>
            <a:ext cx="10363200" cy="457200"/>
          </a:xfrm>
        </p:spPr>
        <p:txBody>
          <a:bodyPr lIns="0" tIns="0" bIns="0">
            <a:noAutofit/>
          </a:bodyPr>
          <a:lstStyle>
            <a:lvl1pPr marL="0" indent="0" algn="l">
              <a:buNone/>
              <a:defRPr sz="2000" b="0" spc="0">
                <a:solidFill>
                  <a:schemeClr val="accent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914400" y="1827726"/>
            <a:ext cx="10363200" cy="4115874"/>
          </a:xfrm>
        </p:spPr>
        <p:txBody>
          <a:bodyPr lIns="0" tIns="0" rIns="0" bIns="0">
            <a:noAutofit/>
          </a:bodyPr>
          <a:lstStyle>
            <a:lvl3pPr>
              <a:spcBef>
                <a:spcPts val="900"/>
              </a:spcBef>
              <a:defRPr/>
            </a:lvl3pPr>
            <a:lvl5pPr>
              <a:spcBef>
                <a:spcPts val="3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1618997" y="6389771"/>
            <a:ext cx="733213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171450" indent="-171450" algn="l">
              <a:buFont typeface="Arial"/>
              <a:buChar char="•"/>
              <a:defRPr sz="1000" b="0" i="0">
                <a:solidFill>
                  <a:srgbClr val="808080"/>
                </a:solidFill>
                <a:latin typeface=""/>
              </a:defRPr>
            </a:lvl1pPr>
          </a:lstStyle>
          <a:p>
            <a:pPr marL="0" indent="0">
              <a:buFont typeface="Arial"/>
              <a:buNone/>
            </a:pPr>
            <a:r>
              <a:rPr lang="en-US"/>
              <a:t>ODL@Fairview.org</a:t>
            </a:r>
            <a:endParaRPr lang="en-US" dirty="0"/>
          </a:p>
        </p:txBody>
      </p:sp>
      <p:sp>
        <p:nvSpPr>
          <p:cNvPr id="1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3802" y="6389771"/>
            <a:ext cx="44873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 b="1" i="0">
                <a:solidFill>
                  <a:srgbClr val="808080"/>
                </a:solidFill>
                <a:latin typeface=""/>
              </a:defRPr>
            </a:lvl1pPr>
          </a:lstStyle>
          <a:p>
            <a:fld id="{D315FFD1-84C0-AA4F-A737-0DC6CEA00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42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rizontal pictur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914400" y="2057400"/>
            <a:ext cx="10363200" cy="3886200"/>
          </a:xfrm>
          <a:solidFill>
            <a:srgbClr val="999999"/>
          </a:solidFill>
        </p:spPr>
        <p:txBody>
          <a:bodyPr lIns="822960" tIns="0" rIns="822960" bIns="228600" anchor="b" anchorCtr="0">
            <a:noAutofit/>
          </a:bodyPr>
          <a:lstStyle>
            <a:lvl1pPr marL="0" indent="0" algn="r">
              <a:buNone/>
              <a:defRPr sz="1000" b="0" i="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1"/>
            <a:ext cx="12192000" cy="1143000"/>
          </a:xfrm>
          <a:prstGeom prst="rect">
            <a:avLst/>
          </a:prstGeom>
          <a:solidFill>
            <a:srgbClr val="00899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914400" y="358812"/>
            <a:ext cx="10363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4"/>
          </p:nvPr>
        </p:nvSpPr>
        <p:spPr>
          <a:xfrm>
            <a:off x="914400" y="1370526"/>
            <a:ext cx="10363200" cy="457200"/>
          </a:xfrm>
        </p:spPr>
        <p:txBody>
          <a:bodyPr lIns="0" tIns="0" bIns="0">
            <a:noAutofit/>
          </a:bodyPr>
          <a:lstStyle>
            <a:lvl1pPr marL="0" indent="0" algn="l">
              <a:buNone/>
              <a:defRPr sz="2000" b="0" spc="0">
                <a:solidFill>
                  <a:srgbClr val="80808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1618997" y="6389771"/>
            <a:ext cx="733213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171450" indent="-171450" algn="l">
              <a:buFont typeface="Arial"/>
              <a:buChar char="•"/>
              <a:defRPr sz="1000" b="0" i="0">
                <a:solidFill>
                  <a:srgbClr val="808080"/>
                </a:solidFill>
                <a:latin typeface=""/>
              </a:defRPr>
            </a:lvl1pPr>
          </a:lstStyle>
          <a:p>
            <a:pPr marL="0" indent="0">
              <a:buFont typeface="Arial"/>
              <a:buNone/>
            </a:pPr>
            <a:r>
              <a:rPr lang="en-US"/>
              <a:t>ODL@Fairview.org</a:t>
            </a:r>
            <a:endParaRPr lang="en-US" dirty="0"/>
          </a:p>
        </p:txBody>
      </p:sp>
      <p:sp>
        <p:nvSpPr>
          <p:cNvPr id="11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3802" y="6389771"/>
            <a:ext cx="44873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 b="1" i="0">
                <a:solidFill>
                  <a:srgbClr val="808080"/>
                </a:solidFill>
                <a:latin typeface=""/>
              </a:defRPr>
            </a:lvl1pPr>
          </a:lstStyle>
          <a:p>
            <a:fld id="{D315FFD1-84C0-AA4F-A737-0DC6CEA00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22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3"/>
          <p:cNvSpPr>
            <a:spLocks noGrp="1"/>
          </p:cNvSpPr>
          <p:nvPr>
            <p:ph sz="half" idx="12"/>
          </p:nvPr>
        </p:nvSpPr>
        <p:spPr>
          <a:xfrm>
            <a:off x="914400" y="1827726"/>
            <a:ext cx="4876800" cy="4115874"/>
          </a:xfrm>
        </p:spPr>
        <p:txBody>
          <a:bodyPr lIns="0" tIns="0" rIns="0" bIns="0">
            <a:noAutofit/>
          </a:bodyPr>
          <a:lstStyle>
            <a:lvl1pPr>
              <a:defRPr sz="2000"/>
            </a:lvl1pPr>
            <a:lvl2pPr>
              <a:defRPr sz="1400">
                <a:solidFill>
                  <a:srgbClr val="808080"/>
                </a:solidFill>
              </a:defRPr>
            </a:lvl2pPr>
            <a:lvl3pPr>
              <a:defRPr sz="1800">
                <a:solidFill>
                  <a:srgbClr val="808080"/>
                </a:solidFill>
              </a:defRPr>
            </a:lvl3pPr>
            <a:lvl4pPr>
              <a:defRPr sz="1400">
                <a:solidFill>
                  <a:srgbClr val="808080"/>
                </a:solidFill>
              </a:defRPr>
            </a:lvl4pPr>
            <a:lvl5pPr>
              <a:spcBef>
                <a:spcPts val="300"/>
              </a:spcBef>
              <a:defRPr sz="1400">
                <a:solidFill>
                  <a:srgbClr val="80808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half" idx="13"/>
          </p:nvPr>
        </p:nvSpPr>
        <p:spPr>
          <a:xfrm>
            <a:off x="6400800" y="1827726"/>
            <a:ext cx="4876800" cy="4115874"/>
          </a:xfrm>
        </p:spPr>
        <p:txBody>
          <a:bodyPr lIns="0" tIns="0" rIns="0" bIns="0">
            <a:noAutofit/>
          </a:bodyPr>
          <a:lstStyle>
            <a:lvl1pPr>
              <a:defRPr sz="2000"/>
            </a:lvl1pPr>
            <a:lvl2pPr>
              <a:defRPr sz="1400">
                <a:solidFill>
                  <a:srgbClr val="808080"/>
                </a:solidFill>
              </a:defRPr>
            </a:lvl2pPr>
            <a:lvl3pPr>
              <a:defRPr sz="1800">
                <a:solidFill>
                  <a:srgbClr val="808080"/>
                </a:solidFill>
              </a:defRPr>
            </a:lvl3pPr>
            <a:lvl4pPr>
              <a:defRPr sz="1400">
                <a:solidFill>
                  <a:srgbClr val="808080"/>
                </a:solidFill>
              </a:defRPr>
            </a:lvl4pPr>
            <a:lvl5pPr>
              <a:spcBef>
                <a:spcPts val="300"/>
              </a:spcBef>
              <a:defRPr sz="1400">
                <a:solidFill>
                  <a:srgbClr val="80808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1"/>
            <a:ext cx="12192000" cy="1143000"/>
          </a:xfrm>
          <a:prstGeom prst="rect">
            <a:avLst/>
          </a:prstGeom>
          <a:solidFill>
            <a:srgbClr val="00899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14400" y="358812"/>
            <a:ext cx="10363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4"/>
          </p:nvPr>
        </p:nvSpPr>
        <p:spPr>
          <a:xfrm>
            <a:off x="914400" y="1370526"/>
            <a:ext cx="10363200" cy="457200"/>
          </a:xfrm>
        </p:spPr>
        <p:txBody>
          <a:bodyPr lIns="0" tIns="0" bIns="0">
            <a:noAutofit/>
          </a:bodyPr>
          <a:lstStyle>
            <a:lvl1pPr marL="0" indent="0" algn="l">
              <a:buNone/>
              <a:defRPr sz="2000" b="0" spc="0">
                <a:solidFill>
                  <a:srgbClr val="80808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1618997" y="6389771"/>
            <a:ext cx="733213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171450" indent="-171450" algn="l">
              <a:buFont typeface="Arial"/>
              <a:buChar char="•"/>
              <a:defRPr sz="1000" b="0" i="0">
                <a:solidFill>
                  <a:srgbClr val="808080"/>
                </a:solidFill>
                <a:latin typeface=""/>
              </a:defRPr>
            </a:lvl1pPr>
          </a:lstStyle>
          <a:p>
            <a:pPr marL="0" indent="0">
              <a:buFont typeface="Arial"/>
              <a:buNone/>
            </a:pPr>
            <a:r>
              <a:rPr lang="en-US"/>
              <a:t>ODL@Fairview.org</a:t>
            </a:r>
            <a:endParaRPr lang="en-US" dirty="0"/>
          </a:p>
        </p:txBody>
      </p:sp>
      <p:sp>
        <p:nvSpPr>
          <p:cNvPr id="15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3802" y="6389771"/>
            <a:ext cx="44873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 b="1" i="0">
                <a:solidFill>
                  <a:srgbClr val="808080"/>
                </a:solidFill>
                <a:latin typeface=""/>
              </a:defRPr>
            </a:lvl1pPr>
          </a:lstStyle>
          <a:p>
            <a:fld id="{D315FFD1-84C0-AA4F-A737-0DC6CEA00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39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6F8501-1436-054A-A9CA-6B537968F1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B20195-C52A-5047-9EE4-64ED3627D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365125"/>
            <a:ext cx="10956235" cy="1325563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68ED7-9EFF-8C46-A948-909E19E0A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774" y="1825625"/>
            <a:ext cx="10956235" cy="435133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097B09-AD33-504D-8753-F06FE3C97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71249" y="6411595"/>
            <a:ext cx="649357" cy="365125"/>
          </a:xfrm>
        </p:spPr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1866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E72D45-ED81-6C48-9B89-9F578C575F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B388A-BA1F-EC4D-8EE8-9ADED7193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96E758D-56BE-8246-84B5-F31B80B872F1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9312895" y="993914"/>
            <a:ext cx="2170113" cy="987286"/>
          </a:xfrm>
        </p:spPr>
        <p:txBody>
          <a:bodyPr anchor="b"/>
          <a:lstStyle>
            <a:lvl1pPr marL="0" indent="0" algn="l">
              <a:buNone/>
              <a:defRPr sz="2000" b="1" cap="all" baseline="0">
                <a:solidFill>
                  <a:srgbClr val="54698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HEADER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F1E040F-023A-414C-B02B-B8BC08F712C6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9312895" y="2186609"/>
            <a:ext cx="2170113" cy="3816625"/>
          </a:xfrm>
        </p:spPr>
        <p:txBody>
          <a:bodyPr anchor="t"/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030C2F-A0C6-D842-A367-8A9DF838E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5" y="365125"/>
            <a:ext cx="8302266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58D4AFB-20B4-BC4C-B603-7CE14BF1F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775" y="1825625"/>
            <a:ext cx="8302266" cy="417760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338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mparison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5A5C5C2-CF20-784F-AD7D-F7191F7DAD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A95CAD-944B-C442-80C0-51D3B92C589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03245" y="2055813"/>
            <a:ext cx="4562060" cy="737083"/>
          </a:xfrm>
        </p:spPr>
        <p:txBody>
          <a:bodyPr anchor="ctr"/>
          <a:lstStyle>
            <a:lvl1pPr marL="0" indent="0" algn="ctr">
              <a:buNone/>
              <a:defRPr sz="2000" b="1" cap="all" baseline="0">
                <a:solidFill>
                  <a:srgbClr val="E8E8E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A11AA0-1FEF-D143-8644-9D4FBBB792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2120" y="3006726"/>
            <a:ext cx="4513124" cy="2608884"/>
          </a:xfrm>
        </p:spPr>
        <p:txBody>
          <a:bodyPr anchor="ctr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6B37C2-28AF-9143-9528-DC4B80E4EF1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510130" y="2055812"/>
            <a:ext cx="4572000" cy="737083"/>
          </a:xfrm>
        </p:spPr>
        <p:txBody>
          <a:bodyPr anchor="ctr"/>
          <a:lstStyle>
            <a:lvl1pPr marL="0" indent="0" algn="ctr">
              <a:buNone/>
              <a:defRPr sz="2000" b="1" cap="all" baseline="0">
                <a:solidFill>
                  <a:srgbClr val="E8E8E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749347-BB60-2C44-AD07-4E84090D44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10130" y="3006725"/>
            <a:ext cx="4519750" cy="2608885"/>
          </a:xfrm>
        </p:spPr>
        <p:txBody>
          <a:bodyPr anchor="ctr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EA03A3-F0D7-B047-84E7-853750430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856D4AC-B5BC-CA42-934B-C2AED9C1F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365125"/>
            <a:ext cx="11151704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44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Comparis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74C1D97-04D0-6A43-90D9-0D11478367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6316B6-2C73-3240-90D5-73A8FA1D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4D6D6-943B-B442-9D1D-8A9B9C4A3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3426" y="2136913"/>
            <a:ext cx="4611757" cy="3518452"/>
          </a:xfrm>
        </p:spPr>
        <p:txBody>
          <a:bodyPr anchor="ctr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FDCA60-4EAD-884C-A812-FAFDC4D397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6819" y="2136913"/>
            <a:ext cx="4611756" cy="3518452"/>
          </a:xfrm>
        </p:spPr>
        <p:txBody>
          <a:bodyPr anchor="ctr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6FAE7-C13B-6645-8A6A-623DABE76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945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mparison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2D89563-C188-5145-88C5-A48124B588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A95CAD-944B-C442-80C0-51D3B92C589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407695" y="1961147"/>
            <a:ext cx="2755231" cy="974558"/>
          </a:xfrm>
        </p:spPr>
        <p:txBody>
          <a:bodyPr anchor="b"/>
          <a:lstStyle>
            <a:lvl1pPr marL="0" indent="0" algn="ctr">
              <a:buNone/>
              <a:defRPr sz="2000" b="1" cap="all" baseline="0">
                <a:solidFill>
                  <a:srgbClr val="D4D9E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A11AA0-1FEF-D143-8644-9D4FBBB792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07694" y="3272588"/>
            <a:ext cx="2755231" cy="2343021"/>
          </a:xfrm>
        </p:spPr>
        <p:txBody>
          <a:bodyPr anchor="ctr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6B37C2-28AF-9143-9528-DC4B80E4EF1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56222" y="1961146"/>
            <a:ext cx="2851484" cy="974558"/>
          </a:xfrm>
        </p:spPr>
        <p:txBody>
          <a:bodyPr anchor="b"/>
          <a:lstStyle>
            <a:lvl1pPr marL="0" indent="0" algn="ctr">
              <a:buNone/>
              <a:defRPr sz="2000" b="1" cap="all" baseline="0">
                <a:solidFill>
                  <a:srgbClr val="D4D9E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EA03A3-F0D7-B047-84E7-853750430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856D4AC-B5BC-CA42-934B-C2AED9C1F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365125"/>
            <a:ext cx="11151704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7291DB91-8A80-6F40-B231-B65D91692A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88969" y="1961146"/>
            <a:ext cx="2851484" cy="974558"/>
          </a:xfrm>
        </p:spPr>
        <p:txBody>
          <a:bodyPr anchor="b"/>
          <a:lstStyle>
            <a:lvl1pPr marL="0" indent="0" algn="ctr">
              <a:buNone/>
              <a:defRPr sz="2000" b="1" cap="all" baseline="0">
                <a:solidFill>
                  <a:srgbClr val="D4D9E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5F84098D-6682-9E45-AB3B-DAA462E1F8A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716378" y="3272588"/>
            <a:ext cx="2755231" cy="2343021"/>
          </a:xfrm>
        </p:spPr>
        <p:txBody>
          <a:bodyPr anchor="ctr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10A7F087-8761-D84F-9E4E-6CFEBBA4E76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061157" y="3272588"/>
            <a:ext cx="2755231" cy="2343021"/>
          </a:xfrm>
        </p:spPr>
        <p:txBody>
          <a:bodyPr anchor="ctr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57921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Comparison 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52480E4-074E-014A-A66C-DDE99AF95E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6316B6-2C73-3240-90D5-73A8FA1D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4D6D6-943B-B442-9D1D-8A9B9C4A3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19727" y="1949116"/>
            <a:ext cx="2683042" cy="3706249"/>
          </a:xfrm>
        </p:spPr>
        <p:txBody>
          <a:bodyPr anchor="ctr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FDCA60-4EAD-884C-A812-FAFDC4D397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14114" y="1949116"/>
            <a:ext cx="2733433" cy="3706249"/>
          </a:xfrm>
        </p:spPr>
        <p:txBody>
          <a:bodyPr anchor="ctr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6FAE7-C13B-6645-8A6A-623DABE76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3B1E192-AF91-D042-BD65-44437DA08E2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062904" y="1949116"/>
            <a:ext cx="2733433" cy="3706249"/>
          </a:xfrm>
        </p:spPr>
        <p:txBody>
          <a:bodyPr anchor="ctr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593951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mparison V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ABC475B-C11D-6045-93F0-164E90CF82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6316B6-2C73-3240-90D5-73A8FA1D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4D6D6-943B-B442-9D1D-8A9B9C4A3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5820" y="2225843"/>
            <a:ext cx="1838567" cy="3308684"/>
          </a:xfrm>
        </p:spPr>
        <p:txBody>
          <a:bodyPr anchor="t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6FAE7-C13B-6645-8A6A-623DABE76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1031-1045-D74B-99D1-69DF7F96957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308FB76-0349-9941-AC6B-F22AEFA2809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3970420" y="2225843"/>
            <a:ext cx="1838567" cy="3308684"/>
          </a:xfrm>
        </p:spPr>
        <p:txBody>
          <a:bodyPr anchor="t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748647B-D477-D446-8F27-9AEE279699C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472988" y="2225843"/>
            <a:ext cx="1838567" cy="3308684"/>
          </a:xfrm>
        </p:spPr>
        <p:txBody>
          <a:bodyPr anchor="t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90A2658-5B6D-EA4B-B376-6C076384D8B1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987588" y="2225843"/>
            <a:ext cx="1838567" cy="3308684"/>
          </a:xfrm>
        </p:spPr>
        <p:txBody>
          <a:bodyPr anchor="t"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79000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5463F-E16F-554B-BBB7-45C945D26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365125"/>
            <a:ext cx="1115170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A0556A-C56E-364B-99E2-7F5A5759B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6774" y="1825625"/>
            <a:ext cx="1115170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A4BA1-5189-7B41-9C28-163AC6B026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1249" y="6411595"/>
            <a:ext cx="6493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rgbClr val="818EA8"/>
                </a:solidFill>
                <a:latin typeface="Helvetica" pitchFamily="2" charset="0"/>
              </a:defRPr>
            </a:lvl1pPr>
          </a:lstStyle>
          <a:p>
            <a:fld id="{B9BF1031-1045-D74B-99D1-69DF7F96957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678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6" r:id="rId4"/>
    <p:sldLayoutId id="2147483653" r:id="rId5"/>
    <p:sldLayoutId id="2147483652" r:id="rId6"/>
    <p:sldLayoutId id="2147483664" r:id="rId7"/>
    <p:sldLayoutId id="2147483663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60" r:id="rId14"/>
    <p:sldLayoutId id="2147483661" r:id="rId15"/>
    <p:sldLayoutId id="2147483657" r:id="rId16"/>
    <p:sldLayoutId id="2147483655" r:id="rId17"/>
    <p:sldLayoutId id="2147483658" r:id="rId18"/>
    <p:sldLayoutId id="2147483670" r:id="rId19"/>
    <p:sldLayoutId id="2147483659" r:id="rId20"/>
    <p:sldLayoutId id="2147483662" r:id="rId21"/>
    <p:sldLayoutId id="2147483671" r:id="rId22"/>
    <p:sldLayoutId id="2147483672" r:id="rId23"/>
    <p:sldLayoutId id="2147483673" r:id="rId24"/>
    <p:sldLayoutId id="2147483674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2E426B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000"/>
        </a:spcAft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00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0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0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ximizepossibility.com/" TargetMode="External"/><Relationship Id="rId3" Type="http://schemas.openxmlformats.org/officeDocument/2006/relationships/notesSlide" Target="../notesSlides/notesSlide10.xml"/><Relationship Id="rId7" Type="http://schemas.openxmlformats.org/officeDocument/2006/relationships/hyperlink" Target="https://www.asme.org/career-education/articles/management-professional-practice/how-to-create-a-culture-of-accountability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6" Type="http://schemas.openxmlformats.org/officeDocument/2006/relationships/hyperlink" Target="https://www.forbes.com/sites/ccl/2012/02/28/7-ways-to-build-accountable-organizations/#7c9481123cd3" TargetMode="External"/><Relationship Id="rId5" Type="http://schemas.openxmlformats.org/officeDocument/2006/relationships/hyperlink" Target="http://www.ozprinciple.org/" TargetMode="External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22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24.jpg"/><Relationship Id="rId4" Type="http://schemas.openxmlformats.org/officeDocument/2006/relationships/diagramData" Target="../diagrams/data2.xml"/><Relationship Id="rId9" Type="http://schemas.openxmlformats.org/officeDocument/2006/relationships/image" Target="../media/image2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6" Type="http://schemas.openxmlformats.org/officeDocument/2006/relationships/image" Target="../media/image27.sv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Leader As Teacher: </a:t>
            </a:r>
            <a:b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Building Team Accountability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Organizational Development and Learning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169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Committing to Our Accountability Action Plan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3600"/>
              </a:spcAft>
            </a:pPr>
            <a:r>
              <a:rPr lang="en-US" sz="3200" b="1" dirty="0">
                <a:solidFill>
                  <a:schemeClr val="accent1"/>
                </a:solidFill>
              </a:rPr>
              <a:t>Vote for your “top 2”</a:t>
            </a:r>
          </a:p>
          <a:p>
            <a:pPr>
              <a:spcBef>
                <a:spcPts val="0"/>
              </a:spcBef>
              <a:spcAft>
                <a:spcPts val="3600"/>
              </a:spcAft>
            </a:pPr>
            <a:r>
              <a:rPr lang="en-US" sz="3200" b="1" dirty="0">
                <a:solidFill>
                  <a:schemeClr val="accent1"/>
                </a:solidFill>
              </a:rPr>
              <a:t>Discuss and Align</a:t>
            </a:r>
          </a:p>
          <a:p>
            <a:pPr>
              <a:spcBef>
                <a:spcPts val="0"/>
              </a:spcBef>
              <a:spcAft>
                <a:spcPts val="3600"/>
              </a:spcAft>
            </a:pPr>
            <a:r>
              <a:rPr lang="en-US" sz="3200" b="1" dirty="0">
                <a:solidFill>
                  <a:schemeClr val="accent1"/>
                </a:solidFill>
              </a:rPr>
              <a:t>How will we hold each other accountable to these actions? </a:t>
            </a:r>
            <a:endParaRPr lang="en-US" b="0" dirty="0">
              <a:solidFill>
                <a:schemeClr val="accent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FFD1-84C0-AA4F-A737-0DC6CEA00B0D}" type="slidenum">
              <a:rPr lang="en-US" smtClean="0"/>
              <a:pPr/>
              <a:t>10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1088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882" y="166193"/>
            <a:ext cx="10956235" cy="1325563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Accountability Resources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FFD1-84C0-AA4F-A737-0DC6CEA00B0D}" type="slidenum">
              <a:rPr lang="en-US" smtClean="0">
                <a:latin typeface="Helvetica" panose="020B0604020202020204" pitchFamily="34" charset="0"/>
                <a:cs typeface="Helvetica" panose="020B0604020202020204" pitchFamily="34" charset="0"/>
              </a:rPr>
              <a:pPr/>
              <a:t>11</a:t>
            </a:fld>
            <a:endParaRPr lang="en-US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8534400" y="1477963"/>
            <a:ext cx="3657600" cy="4116387"/>
          </a:xfrm>
        </p:spPr>
        <p:txBody>
          <a:bodyPr/>
          <a:lstStyle/>
          <a:p>
            <a:pPr marL="0" indent="0">
              <a:buNone/>
            </a:pPr>
            <a:endParaRPr lang="en-US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8" name="Picture 7" descr="Different colored organizers">
            <a:extLst>
              <a:ext uri="{FF2B5EF4-FFF2-40B4-BE49-F238E27FC236}">
                <a16:creationId xmlns:a16="http://schemas.microsoft.com/office/drawing/2014/main" id="{8B0FF7C0-015B-4217-BAB3-4E766F2068E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447"/>
          <a:stretch/>
        </p:blipFill>
        <p:spPr>
          <a:xfrm>
            <a:off x="7733306" y="0"/>
            <a:ext cx="402919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CAD566-D556-4B2D-AE5A-D132890881E0}"/>
              </a:ext>
            </a:extLst>
          </p:cNvPr>
          <p:cNvSpPr/>
          <p:nvPr/>
        </p:nvSpPr>
        <p:spPr>
          <a:xfrm>
            <a:off x="7733306" y="-35243"/>
            <a:ext cx="4029190" cy="6858000"/>
          </a:xfrm>
          <a:prstGeom prst="rect">
            <a:avLst/>
          </a:prstGeom>
          <a:solidFill>
            <a:srgbClr val="2E426B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83920" y="1319212"/>
            <a:ext cx="9685119" cy="490345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lIns="182880" tIns="182880" rIns="182880">
            <a:normAutofit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None/>
            </a:pPr>
            <a:r>
              <a:rPr lang="en-US" b="1" dirty="0">
                <a:latin typeface="Helvetica" panose="020B0604020202020204" pitchFamily="34" charset="0"/>
                <a:cs typeface="Helvetica" panose="020B0604020202020204" pitchFamily="34" charset="0"/>
              </a:rPr>
              <a:t>BOOKS / WEBSITES</a:t>
            </a:r>
          </a:p>
          <a:p>
            <a:pPr marL="285750" indent="-28575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i="1" dirty="0">
                <a:solidFill>
                  <a:schemeClr val="dk1"/>
                </a:solidFill>
                <a:latin typeface="Helvetica" panose="020B0604020202020204" pitchFamily="34" charset="0"/>
                <a:ea typeface="Arial"/>
                <a:cs typeface="Helvetica" panose="020B0604020202020204" pitchFamily="34" charset="0"/>
                <a:sym typeface="Arial"/>
              </a:rPr>
              <a:t>How did that Happen</a:t>
            </a:r>
            <a:r>
              <a:rPr lang="en-US" dirty="0">
                <a:solidFill>
                  <a:schemeClr val="dk1"/>
                </a:solidFill>
                <a:latin typeface="Helvetica" panose="020B0604020202020204" pitchFamily="34" charset="0"/>
                <a:ea typeface="Arial"/>
                <a:cs typeface="Helvetica" panose="020B0604020202020204" pitchFamily="34" charset="0"/>
                <a:sym typeface="Arial"/>
              </a:rPr>
              <a:t>, Roger Connors and Tom Smith, Penguin Books, 2009. </a:t>
            </a:r>
          </a:p>
          <a:p>
            <a:pPr marL="285750" indent="-285750">
              <a:lnSpc>
                <a:spcPct val="90000"/>
              </a:lnSpc>
              <a:spcBef>
                <a:spcPts val="1055"/>
              </a:spcBef>
              <a:buClr>
                <a:schemeClr val="dk1"/>
              </a:buClr>
              <a:buSzPct val="100000"/>
            </a:pPr>
            <a:r>
              <a:rPr lang="en-US" i="1" dirty="0">
                <a:solidFill>
                  <a:schemeClr val="dk1"/>
                </a:solidFill>
                <a:latin typeface="Helvetica" panose="020B0604020202020204" pitchFamily="34" charset="0"/>
                <a:ea typeface="Arial"/>
                <a:cs typeface="Helvetica" panose="020B0604020202020204" pitchFamily="34" charset="0"/>
                <a:sym typeface="Arial"/>
              </a:rPr>
              <a:t>The Oz Principle</a:t>
            </a:r>
            <a:r>
              <a:rPr lang="en-US" dirty="0">
                <a:solidFill>
                  <a:schemeClr val="dk1"/>
                </a:solidFill>
                <a:latin typeface="Helvetica" panose="020B0604020202020204" pitchFamily="34" charset="0"/>
                <a:ea typeface="Arial"/>
                <a:cs typeface="Helvetica" panose="020B0604020202020204" pitchFamily="34" charset="0"/>
                <a:sym typeface="Arial"/>
              </a:rPr>
              <a:t>, Roger Connors, Tom Smith and Craig Hickman, Penguin Books, 2004. </a:t>
            </a:r>
          </a:p>
          <a:p>
            <a:r>
              <a:rPr lang="en-US" dirty="0">
                <a:latin typeface="Helvetica" panose="020B0604020202020204" pitchFamily="34" charset="0"/>
                <a:ea typeface="Arial"/>
                <a:cs typeface="Helvetica" panose="020B0604020202020204" pitchFamily="34" charset="0"/>
                <a:sym typeface="Arial"/>
                <a:hlinkClick r:id="rId5"/>
              </a:rPr>
              <a:t>Culture Partners </a:t>
            </a:r>
            <a:r>
              <a:rPr lang="en-US" dirty="0">
                <a:latin typeface="Helvetica" panose="020B0604020202020204" pitchFamily="34" charset="0"/>
                <a:ea typeface="Arial"/>
                <a:cs typeface="Helvetica" panose="020B0604020202020204" pitchFamily="34" charset="0"/>
                <a:sym typeface="Arial"/>
              </a:rPr>
              <a:t>- </a:t>
            </a: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Activate your purpose and values with a </a:t>
            </a:r>
            <a:r>
              <a:rPr lang="en-US" i="1" dirty="0">
                <a:latin typeface="Helvetica" panose="020B0604020202020204" pitchFamily="34" charset="0"/>
                <a:cs typeface="Helvetica" panose="020B0604020202020204" pitchFamily="34" charset="0"/>
              </a:rPr>
              <a:t>results-driven culture. </a:t>
            </a:r>
          </a:p>
          <a:p>
            <a:pPr marL="0" indent="0">
              <a:buNone/>
            </a:pPr>
            <a:endParaRPr lang="en-US" u="sng" dirty="0">
              <a:solidFill>
                <a:schemeClr val="hlink"/>
              </a:solidFill>
              <a:latin typeface="Helvetica" panose="020B0604020202020204" pitchFamily="34" charset="0"/>
              <a:ea typeface="Arial"/>
              <a:cs typeface="Helvetica" panose="020B0604020202020204" pitchFamily="34" charset="0"/>
              <a:sym typeface="Arial"/>
              <a:hlinkClick r:id="rId5"/>
            </a:endParaRPr>
          </a:p>
          <a:p>
            <a:pPr marL="0" indent="0">
              <a:lnSpc>
                <a:spcPct val="90000"/>
              </a:lnSpc>
              <a:spcBef>
                <a:spcPts val="1055"/>
              </a:spcBef>
              <a:buClr>
                <a:schemeClr val="dk1"/>
              </a:buClr>
              <a:buSzPct val="100000"/>
              <a:buNone/>
            </a:pPr>
            <a:r>
              <a:rPr lang="en-US" b="1" dirty="0">
                <a:latin typeface="Helvetica" panose="020B0604020202020204" pitchFamily="34" charset="0"/>
                <a:cs typeface="Helvetica" panose="020B0604020202020204" pitchFamily="34" charset="0"/>
              </a:rPr>
              <a:t>SOURCE MATERIALS: </a:t>
            </a:r>
          </a:p>
          <a:p>
            <a:pPr>
              <a:lnSpc>
                <a:spcPct val="90000"/>
              </a:lnSpc>
              <a:spcBef>
                <a:spcPts val="1055"/>
              </a:spcBef>
              <a:buClr>
                <a:schemeClr val="dk1"/>
              </a:buClr>
              <a:buSzPct val="100000"/>
            </a:pPr>
            <a:r>
              <a:rPr lang="en-US" u="sng" dirty="0">
                <a:latin typeface="Helvetica" panose="020B0604020202020204" pitchFamily="34" charset="0"/>
                <a:cs typeface="Helvetica" panose="020B0604020202020204" pitchFamily="34" charset="0"/>
                <a:hlinkClick r:id="rId6"/>
              </a:rPr>
              <a:t>Forbes – 7 Ways to Build Accountable Organizations </a:t>
            </a:r>
            <a:endParaRPr lang="en-US" u="sng" dirty="0">
              <a:latin typeface="Helvetica" panose="020B0604020202020204" pitchFamily="34" charset="0"/>
              <a:cs typeface="Helvetica" panose="020B0604020202020204" pitchFamily="34" charset="0"/>
              <a:hlinkClick r:id="rId6"/>
            </a:endParaRPr>
          </a:p>
          <a:p>
            <a:pPr>
              <a:spcBef>
                <a:spcPts val="0"/>
              </a:spcBef>
            </a:pP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  <a:hlinkClick r:id="rId7"/>
              </a:rPr>
              <a:t>The American Society of Mechanical Engineers - A Whole New Business Culture</a:t>
            </a:r>
            <a:endParaRPr lang="en-US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endParaRPr lang="en-US" sz="6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6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lnSpc>
                <a:spcPct val="90000"/>
              </a:lnSpc>
              <a:spcBef>
                <a:spcPts val="1055"/>
              </a:spcBef>
              <a:buClr>
                <a:schemeClr val="dk1"/>
              </a:buClr>
              <a:buSzPct val="100000"/>
              <a:buNone/>
            </a:pPr>
            <a:endParaRPr lang="en-US" sz="600" u="sng" dirty="0">
              <a:solidFill>
                <a:schemeClr val="hlink"/>
              </a:solidFill>
              <a:latin typeface="Helvetica" panose="020B0604020202020204" pitchFamily="34" charset="0"/>
              <a:ea typeface="Arial"/>
              <a:cs typeface="Helvetica" panose="020B0604020202020204" pitchFamily="34" charset="0"/>
              <a:sym typeface="Arial"/>
              <a:hlinkClick r:id="rId8"/>
            </a:endParaRPr>
          </a:p>
          <a:p>
            <a:pPr marL="0" indent="0">
              <a:spcBef>
                <a:spcPts val="600"/>
              </a:spcBef>
              <a:buNone/>
            </a:pPr>
            <a:endParaRPr lang="en-US" sz="6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4666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ath winding through a grassy field">
            <a:extLst>
              <a:ext uri="{FF2B5EF4-FFF2-40B4-BE49-F238E27FC236}">
                <a16:creationId xmlns:a16="http://schemas.microsoft.com/office/drawing/2014/main" id="{6B313E21-9AD4-4954-893A-B99D035A65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433" r="29158"/>
          <a:stretch/>
        </p:blipFill>
        <p:spPr>
          <a:xfrm>
            <a:off x="7733306" y="0"/>
            <a:ext cx="3849095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26774" y="18255"/>
            <a:ext cx="10956235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Next Steps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6775" y="1253331"/>
            <a:ext cx="6503945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Putting our work into action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400" dirty="0"/>
              <a:t>Share your action plan with team members.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400" dirty="0"/>
              <a:t>Check in on accountability actions at your next meeting together and schedule on going check ins.</a:t>
            </a:r>
          </a:p>
          <a:p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FFD1-84C0-AA4F-A737-0DC6CEA00B0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8D6FD5-3A85-4882-8311-A9CB8AFEC56A}"/>
              </a:ext>
            </a:extLst>
          </p:cNvPr>
          <p:cNvSpPr/>
          <p:nvPr/>
        </p:nvSpPr>
        <p:spPr>
          <a:xfrm>
            <a:off x="7733306" y="-35243"/>
            <a:ext cx="3849095" cy="6858000"/>
          </a:xfrm>
          <a:prstGeom prst="rect">
            <a:avLst/>
          </a:prstGeom>
          <a:solidFill>
            <a:srgbClr val="2E426B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2589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1F6CE4D-D449-468F-A779-AC97BAB208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712995"/>
              </p:ext>
            </p:extLst>
          </p:nvPr>
        </p:nvGraphicFramePr>
        <p:xfrm>
          <a:off x="526774" y="1368425"/>
          <a:ext cx="1095623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FFD1-84C0-AA4F-A737-0DC6CEA00B0D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9277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Agenda</a:t>
            </a:r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9441" y="1612265"/>
            <a:ext cx="6116320" cy="4351338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US" sz="2400" b="0" dirty="0"/>
              <a:t>Accountability Overview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2400" b="0" dirty="0"/>
              <a:t>Accountability Assessment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2400" b="0" dirty="0"/>
              <a:t>Building Accountability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2400" b="0" dirty="0"/>
              <a:t>Resources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2400" b="0" dirty="0"/>
              <a:t>Next Steps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FFD1-84C0-AA4F-A737-0DC6CEA00B0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 descr="Hourglass and a calendar">
            <a:extLst>
              <a:ext uri="{FF2B5EF4-FFF2-40B4-BE49-F238E27FC236}">
                <a16:creationId xmlns:a16="http://schemas.microsoft.com/office/drawing/2014/main" id="{27210C7C-2E38-4A8C-B7ED-E98B1D29DC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322" r="13269"/>
          <a:stretch/>
        </p:blipFill>
        <p:spPr>
          <a:xfrm>
            <a:off x="7733306" y="0"/>
            <a:ext cx="393192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F3BEB57-406F-4CD3-A5E2-3694B04203F8}"/>
              </a:ext>
            </a:extLst>
          </p:cNvPr>
          <p:cNvSpPr/>
          <p:nvPr/>
        </p:nvSpPr>
        <p:spPr>
          <a:xfrm>
            <a:off x="7728779" y="0"/>
            <a:ext cx="3931920" cy="6858000"/>
          </a:xfrm>
          <a:prstGeom prst="rect">
            <a:avLst/>
          </a:prstGeom>
          <a:solidFill>
            <a:srgbClr val="2E426B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2287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6774" y="365125"/>
            <a:ext cx="10956235" cy="1325563"/>
          </a:xfrm>
        </p:spPr>
        <p:txBody>
          <a:bodyPr anchor="t">
            <a:normAutofit/>
          </a:bodyPr>
          <a:lstStyle/>
          <a:p>
            <a:r>
              <a:rPr lang="en-US"/>
              <a:t>Accountability: What is it?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371249" y="6411595"/>
            <a:ext cx="649357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D315FFD1-84C0-AA4F-A737-0DC6CEA00B0D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graphicFrame>
        <p:nvGraphicFramePr>
          <p:cNvPr id="11" name="Content Placeholder 3">
            <a:extLst>
              <a:ext uri="{FF2B5EF4-FFF2-40B4-BE49-F238E27FC236}">
                <a16:creationId xmlns:a16="http://schemas.microsoft.com/office/drawing/2014/main" id="{E6E0EB7F-2070-4EDF-9E72-33FD404171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0095871"/>
              </p:ext>
            </p:extLst>
          </p:nvPr>
        </p:nvGraphicFramePr>
        <p:xfrm>
          <a:off x="0" y="1690688"/>
          <a:ext cx="11371249" cy="2522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" name="Picture 11" descr="Light blue headphones">
            <a:extLst>
              <a:ext uri="{FF2B5EF4-FFF2-40B4-BE49-F238E27FC236}">
                <a16:creationId xmlns:a16="http://schemas.microsoft.com/office/drawing/2014/main" id="{A8FD6AC8-F8E2-4F71-814E-00F3A78B64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29940" y="3956791"/>
            <a:ext cx="2858294" cy="1905529"/>
          </a:xfrm>
          <a:prstGeom prst="rect">
            <a:avLst/>
          </a:prstGeom>
        </p:spPr>
      </p:pic>
      <p:pic>
        <p:nvPicPr>
          <p:cNvPr id="14" name="Picture 13" descr="Hand holding binoculars">
            <a:extLst>
              <a:ext uri="{FF2B5EF4-FFF2-40B4-BE49-F238E27FC236}">
                <a16:creationId xmlns:a16="http://schemas.microsoft.com/office/drawing/2014/main" id="{2112A037-351B-43A9-BCC2-4BE2702FF6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37633" y="3960483"/>
            <a:ext cx="2858294" cy="19018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4146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Shape 995"/>
          <p:cNvSpPr/>
          <p:nvPr/>
        </p:nvSpPr>
        <p:spPr>
          <a:xfrm>
            <a:off x="1905001" y="1295401"/>
            <a:ext cx="8534399" cy="5029199"/>
          </a:xfrm>
          <a:prstGeom prst="rect">
            <a:avLst/>
          </a:prstGeom>
          <a:noFill/>
          <a:ln>
            <a:noFill/>
          </a:ln>
        </p:spPr>
        <p:txBody>
          <a:bodyPr lIns="92075" tIns="46025" rIns="92075" bIns="46025" anchor="t" anchorCtr="0">
            <a:noAutofit/>
          </a:bodyPr>
          <a:lstStyle/>
          <a:p>
            <a:pPr marL="342900" indent="-342900">
              <a:buClr>
                <a:srgbClr val="000000"/>
              </a:buClr>
            </a:pPr>
            <a:endParaRPr sz="2400" i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996" name="Shape 996"/>
          <p:cNvSpPr txBox="1">
            <a:spLocks noGrp="1"/>
          </p:cNvSpPr>
          <p:nvPr>
            <p:ph type="title"/>
          </p:nvPr>
        </p:nvSpPr>
        <p:spPr>
          <a:xfrm>
            <a:off x="612397" y="313410"/>
            <a:ext cx="8900719" cy="808321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ctr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005354"/>
              </a:buClr>
              <a:buSzPct val="25000"/>
            </a:pPr>
            <a:r>
              <a:rPr lang="en-US" i="0" u="none" strike="noStrike" cap="none" baseline="0" dirty="0">
                <a:latin typeface="Helvetica" panose="020B0604020202020204" pitchFamily="34" charset="0"/>
                <a:ea typeface="Garamond"/>
                <a:cs typeface="Helvetica" panose="020B0604020202020204" pitchFamily="34" charset="0"/>
                <a:sym typeface="Garamond"/>
                <a:rtl val="0"/>
              </a:rPr>
              <a:t>Accoun</a:t>
            </a:r>
            <a:r>
              <a:rPr lang="en-US" dirty="0">
                <a:latin typeface="Helvetica" panose="020B0604020202020204" pitchFamily="34" charset="0"/>
                <a:ea typeface="Garamond"/>
                <a:cs typeface="Helvetica" panose="020B0604020202020204" pitchFamily="34" charset="0"/>
                <a:sym typeface="Garamond"/>
                <a:rtl val="0"/>
              </a:rPr>
              <a:t>tability is…</a:t>
            </a:r>
            <a:r>
              <a:rPr lang="en-US" i="0" u="none" strike="noStrike" cap="none" dirty="0">
                <a:latin typeface="Helvetica" panose="020B0604020202020204" pitchFamily="34" charset="0"/>
                <a:ea typeface="Garamond"/>
                <a:cs typeface="Helvetica" panose="020B0604020202020204" pitchFamily="34" charset="0"/>
                <a:sym typeface="Garamond"/>
                <a:rtl val="0"/>
              </a:rPr>
              <a:t> </a:t>
            </a:r>
            <a:endParaRPr lang="en-US" i="1" u="none" strike="noStrike" cap="none" baseline="0" dirty="0">
              <a:latin typeface="Helvetica" panose="020B0604020202020204" pitchFamily="34" charset="0"/>
              <a:ea typeface="Garamond"/>
              <a:cs typeface="Helvetica" panose="020B0604020202020204" pitchFamily="34" charset="0"/>
              <a:sym typeface="Garamond"/>
              <a:rtl val="0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"/>
          </p:nvPr>
        </p:nvSpPr>
        <p:spPr>
          <a:xfrm>
            <a:off x="5528345" y="5865967"/>
            <a:ext cx="5888955" cy="737083"/>
          </a:xfrm>
        </p:spPr>
        <p:txBody>
          <a:bodyPr/>
          <a:lstStyle/>
          <a:p>
            <a:r>
              <a:rPr lang="en-US" dirty="0">
                <a:solidFill>
                  <a:schemeClr val="bg2"/>
                </a:solidFill>
                <a:ea typeface="Arial"/>
                <a:cs typeface="Arial"/>
                <a:sym typeface="Arial"/>
              </a:rPr>
              <a:t>- The Oz Principle, Connors and Smith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FFD1-84C0-AA4F-A737-0DC6CEA00B0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52600" y="1624786"/>
            <a:ext cx="799521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2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2800" dirty="0">
                <a:solidFill>
                  <a:schemeClr val="bg2"/>
                </a:solidFill>
                <a:latin typeface="Helvetica" panose="020B0604020202020204" pitchFamily="34" charset="0"/>
                <a:ea typeface="Arial"/>
                <a:cs typeface="Helvetica" panose="020B0604020202020204" pitchFamily="34" charset="0"/>
                <a:sym typeface="Arial"/>
              </a:rPr>
              <a:t> …an attitude of continually asking “</a:t>
            </a:r>
            <a:r>
              <a:rPr lang="en-US" sz="2800" i="1" dirty="0">
                <a:solidFill>
                  <a:schemeClr val="bg2"/>
                </a:solidFill>
                <a:latin typeface="Helvetica" panose="020B0604020202020204" pitchFamily="34" charset="0"/>
                <a:ea typeface="Arial"/>
                <a:cs typeface="Helvetica" panose="020B0604020202020204" pitchFamily="34" charset="0"/>
                <a:sym typeface="Arial"/>
              </a:rPr>
              <a:t>what else can I do to rise above my circumstances and achieve the results I desire?”</a:t>
            </a:r>
          </a:p>
          <a:p>
            <a:pPr algn="ctr"/>
            <a:endParaRPr lang="en-US" sz="2800" dirty="0">
              <a:solidFill>
                <a:schemeClr val="bg2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2800" dirty="0">
                <a:solidFill>
                  <a:schemeClr val="bg2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… to See It, Own It, Solve It, and Do It</a:t>
            </a:r>
            <a:r>
              <a:rPr lang="en-US" sz="2800" dirty="0">
                <a:solidFill>
                  <a:schemeClr val="bg2"/>
                </a:solidFill>
              </a:rPr>
              <a:t>.</a:t>
            </a:r>
          </a:p>
          <a:p>
            <a:pPr algn="ctr"/>
            <a:endParaRPr lang="en-US" sz="2800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  <a:ea typeface="Arial"/>
              <a:cs typeface="Arial"/>
              <a:sym typeface="Arial"/>
            </a:endParaRPr>
          </a:p>
          <a:p>
            <a:endParaRPr lang="en-US" dirty="0">
              <a:solidFill>
                <a:schemeClr val="bg2"/>
              </a:solidFill>
              <a:ea typeface="Arial"/>
              <a:cs typeface="Arial"/>
              <a:sym typeface="Arial"/>
            </a:endParaRPr>
          </a:p>
          <a:p>
            <a:endParaRPr lang="en-US" dirty="0">
              <a:solidFill>
                <a:schemeClr val="bg2"/>
              </a:solidFill>
              <a:ea typeface="Arial"/>
              <a:cs typeface="Arial"/>
              <a:sym typeface="Arial"/>
            </a:endParaRPr>
          </a:p>
          <a:p>
            <a:pPr algn="ctr"/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2476575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6774" y="365126"/>
            <a:ext cx="10956235" cy="849988"/>
          </a:xfrm>
        </p:spPr>
        <p:txBody>
          <a:bodyPr>
            <a:normAutofit/>
          </a:bodyPr>
          <a:lstStyle/>
          <a:p>
            <a:r>
              <a:rPr lang="en-US" dirty="0"/>
              <a:t>Above / Below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FFD1-84C0-AA4F-A737-0DC6CEA00B0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Shape 504"/>
          <p:cNvSpPr txBox="1"/>
          <p:nvPr/>
        </p:nvSpPr>
        <p:spPr>
          <a:xfrm>
            <a:off x="5559564" y="4081365"/>
            <a:ext cx="4699379" cy="2308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Ignore</a:t>
            </a:r>
          </a:p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It’s not my job</a:t>
            </a:r>
          </a:p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It’s his/her fault</a:t>
            </a:r>
          </a:p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I’m confused</a:t>
            </a:r>
          </a:p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Watch out for #1</a:t>
            </a:r>
          </a:p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Why bother</a:t>
            </a:r>
          </a:p>
        </p:txBody>
      </p:sp>
      <p:sp>
        <p:nvSpPr>
          <p:cNvPr id="8" name="Shape 505"/>
          <p:cNvSpPr txBox="1"/>
          <p:nvPr/>
        </p:nvSpPr>
        <p:spPr>
          <a:xfrm>
            <a:off x="1752600" y="4281982"/>
            <a:ext cx="2362200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sz="2400" b="1" dirty="0">
                <a:solidFill>
                  <a:srgbClr val="2E426B"/>
                </a:solidFill>
                <a:latin typeface="Arial"/>
                <a:ea typeface="Arial"/>
                <a:cs typeface="Arial"/>
                <a:sym typeface="Arial"/>
              </a:rPr>
              <a:t>BELOW THE LINE  = </a:t>
            </a:r>
            <a:r>
              <a:rPr lang="en-US" sz="2400" b="1" u="sng" dirty="0">
                <a:solidFill>
                  <a:srgbClr val="2E426B"/>
                </a:solidFill>
                <a:latin typeface="Arial"/>
                <a:ea typeface="Arial"/>
                <a:cs typeface="Arial"/>
                <a:sym typeface="Arial"/>
              </a:rPr>
              <a:t>VICTIM</a:t>
            </a:r>
          </a:p>
        </p:txBody>
      </p:sp>
      <p:sp>
        <p:nvSpPr>
          <p:cNvPr id="9" name="Shape 506"/>
          <p:cNvSpPr txBox="1"/>
          <p:nvPr/>
        </p:nvSpPr>
        <p:spPr>
          <a:xfrm>
            <a:off x="1752600" y="1919783"/>
            <a:ext cx="2633870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sz="2400" b="1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ABOVE THE LINE  = </a:t>
            </a:r>
            <a:r>
              <a:rPr lang="en-US" sz="2400" b="1" u="sng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ACCOUNTABLE</a:t>
            </a:r>
          </a:p>
        </p:txBody>
      </p:sp>
      <p:cxnSp>
        <p:nvCxnSpPr>
          <p:cNvPr id="10" name="Shape 507"/>
          <p:cNvCxnSpPr>
            <a:cxnSpLocks/>
          </p:cNvCxnSpPr>
          <p:nvPr/>
        </p:nvCxnSpPr>
        <p:spPr>
          <a:xfrm>
            <a:off x="629174" y="3824782"/>
            <a:ext cx="109728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Shape 508"/>
          <p:cNvSpPr/>
          <p:nvPr/>
        </p:nvSpPr>
        <p:spPr>
          <a:xfrm>
            <a:off x="5500841" y="1570618"/>
            <a:ext cx="5695665" cy="211084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have not heard back, so I will call her again</a:t>
            </a:r>
          </a:p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Here is what I am going to do; what do you think?</a:t>
            </a:r>
          </a:p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I’m confused but I will do xxx so I understand</a:t>
            </a:r>
          </a:p>
          <a:p>
            <a:pPr marL="342900" indent="-34290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made a mistake and will do xxx to correct it</a:t>
            </a:r>
          </a:p>
        </p:txBody>
      </p:sp>
      <p:pic>
        <p:nvPicPr>
          <p:cNvPr id="14" name="Graphic 13" descr="Thumbs up sign">
            <a:extLst>
              <a:ext uri="{FF2B5EF4-FFF2-40B4-BE49-F238E27FC236}">
                <a16:creationId xmlns:a16="http://schemas.microsoft.com/office/drawing/2014/main" id="{A5699E88-9525-4A7B-8210-652526F945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8215" y="2051320"/>
            <a:ext cx="914400" cy="914400"/>
          </a:xfrm>
          <a:prstGeom prst="rect">
            <a:avLst/>
          </a:prstGeom>
        </p:spPr>
      </p:pic>
      <p:pic>
        <p:nvPicPr>
          <p:cNvPr id="15" name="Graphic 14" descr="Thumbs up sign">
            <a:extLst>
              <a:ext uri="{FF2B5EF4-FFF2-40B4-BE49-F238E27FC236}">
                <a16:creationId xmlns:a16="http://schemas.microsoft.com/office/drawing/2014/main" id="{1EDD077A-7950-47AA-B722-6590858E38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689387" y="4281982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3728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393" y="433138"/>
            <a:ext cx="10956235" cy="866274"/>
          </a:xfrm>
        </p:spPr>
        <p:txBody>
          <a:bodyPr>
            <a:normAutofit/>
          </a:bodyPr>
          <a:lstStyle/>
          <a:p>
            <a:r>
              <a:rPr lang="en-US" dirty="0"/>
              <a:t>Accountability Assessment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8192507"/>
              </p:ext>
            </p:extLst>
          </p:nvPr>
        </p:nvGraphicFramePr>
        <p:xfrm>
          <a:off x="171393" y="1299412"/>
          <a:ext cx="11311615" cy="5477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8339">
                  <a:extLst>
                    <a:ext uri="{9D8B030D-6E8A-4147-A177-3AD203B41FA5}">
                      <a16:colId xmlns:a16="http://schemas.microsoft.com/office/drawing/2014/main" val="2979176402"/>
                    </a:ext>
                  </a:extLst>
                </a:gridCol>
                <a:gridCol w="1880807">
                  <a:extLst>
                    <a:ext uri="{9D8B030D-6E8A-4147-A177-3AD203B41FA5}">
                      <a16:colId xmlns:a16="http://schemas.microsoft.com/office/drawing/2014/main" val="1696462388"/>
                    </a:ext>
                  </a:extLst>
                </a:gridCol>
                <a:gridCol w="1879987">
                  <a:extLst>
                    <a:ext uri="{9D8B030D-6E8A-4147-A177-3AD203B41FA5}">
                      <a16:colId xmlns:a16="http://schemas.microsoft.com/office/drawing/2014/main" val="3211958268"/>
                    </a:ext>
                  </a:extLst>
                </a:gridCol>
                <a:gridCol w="2622482">
                  <a:extLst>
                    <a:ext uri="{9D8B030D-6E8A-4147-A177-3AD203B41FA5}">
                      <a16:colId xmlns:a16="http://schemas.microsoft.com/office/drawing/2014/main" val="369009101"/>
                    </a:ext>
                  </a:extLst>
                </a:gridCol>
              </a:tblGrid>
              <a:tr h="63697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Do we / our team members …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The practice is demonstrated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The practice is important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Tactics / Ideas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057694"/>
                  </a:ext>
                </a:extLst>
              </a:tr>
              <a:tr h="7862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Define clear results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 Everyone knows what they are working for and how their job pushes the company forward.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525274"/>
                  </a:ext>
                </a:extLst>
              </a:tr>
              <a:tr h="16477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Focus on Outcomes, not Activity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–  We want people thinking about if they achieved the result and using that as the measure.  Versus a task-oriented mindset leads people to believe that if they’ve completed all their tasks, they've done what they're supposed to do... whether or not the result was achieved.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409675"/>
                  </a:ext>
                </a:extLst>
              </a:tr>
              <a:tr h="10240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Choose to make a positive contribution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 Personal accountability is choosing to make a positive contribution, no matter who we are or what our role is in the organization.</a:t>
                      </a:r>
                    </a:p>
                  </a:txBody>
                  <a:tcPr marL="101211" marR="101211" marT="38894" marB="38894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6040536"/>
                  </a:ext>
                </a:extLst>
              </a:tr>
              <a:tr h="13823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Ask the right questions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 The way we frame questions can impact how we approach challenging situations to help hold ourselves accountable to better outcomes. Do we seek to understand first? Do we ask open-ended questions? 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046017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FFD1-84C0-AA4F-A737-0DC6CEA00B0D}" type="slidenum">
              <a:rPr lang="en-US" smtClean="0"/>
              <a:pPr/>
              <a:t>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1800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119461"/>
              </p:ext>
            </p:extLst>
          </p:nvPr>
        </p:nvGraphicFramePr>
        <p:xfrm>
          <a:off x="188217" y="1224644"/>
          <a:ext cx="11294792" cy="5436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1792">
                  <a:extLst>
                    <a:ext uri="{9D8B030D-6E8A-4147-A177-3AD203B41FA5}">
                      <a16:colId xmlns:a16="http://schemas.microsoft.com/office/drawing/2014/main" val="691332216"/>
                    </a:ext>
                  </a:extLst>
                </a:gridCol>
                <a:gridCol w="2007527">
                  <a:extLst>
                    <a:ext uri="{9D8B030D-6E8A-4147-A177-3AD203B41FA5}">
                      <a16:colId xmlns:a16="http://schemas.microsoft.com/office/drawing/2014/main" val="703371138"/>
                    </a:ext>
                  </a:extLst>
                </a:gridCol>
                <a:gridCol w="1726767">
                  <a:extLst>
                    <a:ext uri="{9D8B030D-6E8A-4147-A177-3AD203B41FA5}">
                      <a16:colId xmlns:a16="http://schemas.microsoft.com/office/drawing/2014/main" val="542840910"/>
                    </a:ext>
                  </a:extLst>
                </a:gridCol>
                <a:gridCol w="1668706">
                  <a:extLst>
                    <a:ext uri="{9D8B030D-6E8A-4147-A177-3AD203B41FA5}">
                      <a16:colId xmlns:a16="http://schemas.microsoft.com/office/drawing/2014/main" val="2214839963"/>
                    </a:ext>
                  </a:extLst>
                </a:gridCol>
              </a:tblGrid>
              <a:tr h="70575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Do we / our team members …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The practice is demonstrated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The practice is important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101211" marR="101211" marT="38894" marB="38894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Tactics / Ideas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2174100"/>
                  </a:ext>
                </a:extLst>
              </a:tr>
              <a:tr h="6790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Face problems head on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– Don’t complain, blame or make excuses. Do we see people owning their problems?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692064"/>
                  </a:ext>
                </a:extLst>
              </a:tr>
              <a:tr h="6790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Have clearly defined roles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– People struggle to be accountable when roles and processes are ambiguous.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509316"/>
                  </a:ext>
                </a:extLst>
              </a:tr>
              <a:tr h="10070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Have a sense of ownership for team process / results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– Team members have the obligation to seek information, give and receive feedback and point out problems (with the intent to solve!) at any time.</a:t>
                      </a:r>
                      <a:endParaRPr lang="en-US" sz="1600" dirty="0"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18213"/>
                  </a:ext>
                </a:extLst>
              </a:tr>
              <a:tr h="10070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Team members have decision making authority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  Most problems have multiple right answers, so give people the freedom and control they need to make decisions.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729765"/>
                  </a:ext>
                </a:extLst>
              </a:tr>
              <a:tr h="6790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Treat problems like gold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– We take initiative to solve problems and learn from our mistakes, in order to improve the next time.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707273"/>
                  </a:ext>
                </a:extLst>
              </a:tr>
              <a:tr h="6790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Seek feedback </a:t>
                      </a: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– People seek feedback because they know it is intended to add to their knowledge and make the work better.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48109" marR="48109" marT="19119" marB="19119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45281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FFD1-84C0-AA4F-A737-0DC6CEA00B0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581B194-4005-4419-B8A6-0AF205504E98}"/>
              </a:ext>
            </a:extLst>
          </p:cNvPr>
          <p:cNvSpPr txBox="1">
            <a:spLocks/>
          </p:cNvSpPr>
          <p:nvPr/>
        </p:nvSpPr>
        <p:spPr>
          <a:xfrm>
            <a:off x="188217" y="358370"/>
            <a:ext cx="10956235" cy="86627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Accountability Assessment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205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4" y="207803"/>
            <a:ext cx="11370586" cy="1325563"/>
          </a:xfrm>
        </p:spPr>
        <p:txBody>
          <a:bodyPr>
            <a:normAutofit/>
          </a:bodyPr>
          <a:lstStyle/>
          <a:p>
            <a:r>
              <a:rPr lang="en-US" dirty="0"/>
              <a:t>Building Team Accountability Action Plan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7947527"/>
              </p:ext>
            </p:extLst>
          </p:nvPr>
        </p:nvGraphicFramePr>
        <p:xfrm>
          <a:off x="203314" y="870585"/>
          <a:ext cx="11370586" cy="58158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0570">
                  <a:extLst>
                    <a:ext uri="{9D8B030D-6E8A-4147-A177-3AD203B41FA5}">
                      <a16:colId xmlns:a16="http://schemas.microsoft.com/office/drawing/2014/main" val="3666220870"/>
                    </a:ext>
                  </a:extLst>
                </a:gridCol>
                <a:gridCol w="7390016">
                  <a:extLst>
                    <a:ext uri="{9D8B030D-6E8A-4147-A177-3AD203B41FA5}">
                      <a16:colId xmlns:a16="http://schemas.microsoft.com/office/drawing/2014/main" val="533688497"/>
                    </a:ext>
                  </a:extLst>
                </a:gridCol>
              </a:tblGrid>
              <a:tr h="351247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Do we / our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team members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…</a:t>
                      </a:r>
                    </a:p>
                  </a:txBody>
                  <a:tcPr marL="111726" marR="111726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Action(s)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we can take:</a:t>
                      </a:r>
                      <a:endParaRPr lang="en-US" sz="1600" dirty="0">
                        <a:solidFill>
                          <a:schemeClr val="tx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3106290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Define clear results</a:t>
                      </a:r>
                      <a:endParaRPr lang="en-US" sz="1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0835070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Focus</a:t>
                      </a:r>
                      <a:r>
                        <a:rPr lang="en-US" sz="1600" b="1" baseline="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on Outcomes, not Activity</a:t>
                      </a:r>
                      <a:endParaRPr lang="en-US" sz="1600" b="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559144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Chose to make a positive contribution</a:t>
                      </a: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049847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Ask the right questions</a:t>
                      </a:r>
                      <a:endParaRPr lang="en-US" sz="1600" b="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780443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Face problems head</a:t>
                      </a:r>
                      <a:r>
                        <a:rPr lang="en-US" sz="1600" b="1" baseline="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on</a:t>
                      </a:r>
                      <a:endParaRPr lang="en-US" sz="1600" b="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683414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Have</a:t>
                      </a:r>
                      <a:r>
                        <a:rPr lang="en-US" sz="1600" b="1" baseline="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clearly defined roles</a:t>
                      </a:r>
                      <a:endParaRPr lang="en-US" sz="1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459432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Have a sense</a:t>
                      </a:r>
                      <a:r>
                        <a:rPr lang="en-US" sz="1600" b="1" baseline="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of ownership for team process / results</a:t>
                      </a:r>
                      <a:endParaRPr lang="en-US" sz="1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520519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Have decision making authority </a:t>
                      </a:r>
                      <a:endParaRPr lang="en-US" sz="1600" b="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351560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Treat problems like gold</a:t>
                      </a:r>
                      <a:endParaRPr lang="en-US" sz="1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7450763"/>
                  </a:ext>
                </a:extLst>
              </a:tr>
              <a:tr h="542836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Seek feedback</a:t>
                      </a:r>
                      <a:endParaRPr lang="en-US" sz="1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111726" marR="111726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487757"/>
                  </a:ext>
                </a:extLst>
              </a:tr>
            </a:tbl>
          </a:graphicData>
        </a:graphic>
      </p:graphicFrame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77069B7-674B-436C-A5E7-C3C2E8B7D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71249" y="6411595"/>
            <a:ext cx="649357" cy="365125"/>
          </a:xfrm>
        </p:spPr>
        <p:txBody>
          <a:bodyPr/>
          <a:lstStyle/>
          <a:p>
            <a:fld id="{D315FFD1-84C0-AA4F-A737-0DC6CEA00B0D}" type="slidenum">
              <a:rPr lang="en-US" smtClean="0"/>
              <a:pPr/>
              <a:t>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50182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u0Nlrg16"/>
  <p:tag name="ARTICULATE_PROJECT_OPEN" val="0"/>
  <p:tag name="ARTICULATE_SLIDE_COUNT" val="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Fairview Brand 20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426B"/>
      </a:accent1>
      <a:accent2>
        <a:srgbClr val="D4D9E0"/>
      </a:accent2>
      <a:accent3>
        <a:srgbClr val="818EA8"/>
      </a:accent3>
      <a:accent4>
        <a:srgbClr val="AAB3C4"/>
      </a:accent4>
      <a:accent5>
        <a:srgbClr val="54698A"/>
      </a:accent5>
      <a:accent6>
        <a:srgbClr val="00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irview PPT Template 2021-2022" id="{0134F749-F8BE-4523-B9CA-3B852EB57D33}" vid="{C05781BB-C921-4D31-8DCE-CE77660A2AB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5999F79F19784DBE56D8CD18B8772E" ma:contentTypeVersion="13" ma:contentTypeDescription="Create a new document." ma:contentTypeScope="" ma:versionID="9de0469b1621322ee6c1d56f7aea5fd1">
  <xsd:schema xmlns:xsd="http://www.w3.org/2001/XMLSchema" xmlns:xs="http://www.w3.org/2001/XMLSchema" xmlns:p="http://schemas.microsoft.com/office/2006/metadata/properties" xmlns:ns2="6d9b36ce-971f-42a7-b837-20394e655120" xmlns:ns3="c3916922-1a70-4db4-afef-d989904e3e9e" targetNamespace="http://schemas.microsoft.com/office/2006/metadata/properties" ma:root="true" ma:fieldsID="4bf90dbe66e3323ec88451c2b8affe86" ns2:_="" ns3:_="">
    <xsd:import namespace="6d9b36ce-971f-42a7-b837-20394e655120"/>
    <xsd:import namespace="c3916922-1a70-4db4-afef-d989904e3e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9b36ce-971f-42a7-b837-20394e655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916922-1a70-4db4-afef-d989904e3e9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FB53665-FD89-4C5F-9054-16536CC6DB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9b36ce-971f-42a7-b837-20394e655120"/>
    <ds:schemaRef ds:uri="c3916922-1a70-4db4-afef-d989904e3e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6EC7D1E-B371-4ACA-A77E-D710F3C17C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918008-3988-4505-BBB0-076FFC54CB4C}">
  <ds:schemaRefs>
    <ds:schemaRef ds:uri="http://purl.org/dc/elements/1.1/"/>
    <ds:schemaRef ds:uri="http://www.w3.org/XML/1998/namespace"/>
    <ds:schemaRef ds:uri="c3916922-1a70-4db4-afef-d989904e3e9e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6d9b36ce-971f-42a7-b837-20394e65512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831</Words>
  <Application>Microsoft Office PowerPoint</Application>
  <PresentationFormat>Widescreen</PresentationFormat>
  <Paragraphs>130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Helvetica</vt:lpstr>
      <vt:lpstr>Wingdings</vt:lpstr>
      <vt:lpstr>Office Theme</vt:lpstr>
      <vt:lpstr>Leader As Teacher:  Building Team Accountability</vt:lpstr>
      <vt:lpstr>Purpose</vt:lpstr>
      <vt:lpstr>Agenda</vt:lpstr>
      <vt:lpstr>Accountability: What is it? </vt:lpstr>
      <vt:lpstr>Accountability is… </vt:lpstr>
      <vt:lpstr>Above / Below</vt:lpstr>
      <vt:lpstr>Accountability Assessment</vt:lpstr>
      <vt:lpstr>PowerPoint Presentation</vt:lpstr>
      <vt:lpstr>Building Team Accountability Action Plan</vt:lpstr>
      <vt:lpstr>Committing to Our Accountability Action Plan</vt:lpstr>
      <vt:lpstr>Accountability Resources</vt:lpstr>
      <vt:lpstr>Next Steps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Schneider, Elizabeth</dc:creator>
  <cp:lastModifiedBy>Schneider, Elizabeth</cp:lastModifiedBy>
  <cp:revision>5</cp:revision>
  <dcterms:created xsi:type="dcterms:W3CDTF">2022-01-12T14:47:53Z</dcterms:created>
  <dcterms:modified xsi:type="dcterms:W3CDTF">2022-03-11T16:08:06Z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8321DF5C-BA81-4D45-B8A6-8876DFCB61D0</vt:lpwstr>
  </property>
  <property fmtid="{D5CDD505-2E9C-101B-9397-08002B2CF9AE}" pid="3" name="ArticulatePath">
    <vt:lpwstr>https://mnfhs-my.sharepoint.com/personal/eli28776_fairview_org/Documents/Documents/Fairview Branding/Fairview PPT Template 05.2021</vt:lpwstr>
  </property>
  <property fmtid="{D5CDD505-2E9C-101B-9397-08002B2CF9AE}" pid="4" name="ContentTypeId">
    <vt:lpwstr>0x0101002A5999F79F19784DBE56D8CD18B8772E</vt:lpwstr>
  </property>
</Properties>
</file>